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96" r:id="rId2"/>
    <p:sldId id="302" r:id="rId3"/>
    <p:sldId id="303" r:id="rId4"/>
    <p:sldId id="304" r:id="rId5"/>
    <p:sldId id="298" r:id="rId6"/>
    <p:sldId id="300" r:id="rId7"/>
    <p:sldId id="301" r:id="rId8"/>
    <p:sldId id="29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1" autoAdjust="0"/>
    <p:restoredTop sz="94662" autoAdjust="0"/>
  </p:normalViewPr>
  <p:slideViewPr>
    <p:cSldViewPr snapToGrid="0">
      <p:cViewPr>
        <p:scale>
          <a:sx n="100" d="100"/>
          <a:sy n="100" d="100"/>
        </p:scale>
        <p:origin x="-972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9A489-CCB5-48E4-9F74-C84C6C3AE09B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EA49B-BD9F-49D7-A85A-9FD194EE3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48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r>
              <a:rPr lang="en-US" sz="2700" dirty="0">
                <a:latin typeface="+mj-lt"/>
              </a:rPr>
              <a:t>Tell you a bit about NASA Science.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01" eaLnBrk="0" hangingPunct="0">
              <a:defRPr sz="12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8789" indent="-280303" defTabSz="914101" eaLnBrk="0" hangingPunct="0">
              <a:defRPr sz="1200">
                <a:solidFill>
                  <a:srgbClr val="FF0000"/>
                </a:solidFill>
                <a:latin typeface="Arial" charset="0"/>
                <a:ea typeface="ＭＳ Ｐゴシック" charset="0"/>
              </a:defRPr>
            </a:lvl2pPr>
            <a:lvl3pPr marL="1121214" indent="-224243" defTabSz="914101" eaLnBrk="0" hangingPunct="0">
              <a:defRPr sz="1200">
                <a:solidFill>
                  <a:srgbClr val="FF0000"/>
                </a:solidFill>
                <a:latin typeface="Arial" charset="0"/>
                <a:ea typeface="ＭＳ Ｐゴシック" charset="0"/>
              </a:defRPr>
            </a:lvl3pPr>
            <a:lvl4pPr marL="1569699" indent="-224243" defTabSz="914101" eaLnBrk="0" hangingPunct="0">
              <a:defRPr sz="1200">
                <a:solidFill>
                  <a:srgbClr val="FF0000"/>
                </a:solidFill>
                <a:latin typeface="Arial" charset="0"/>
                <a:ea typeface="ＭＳ Ｐゴシック" charset="0"/>
              </a:defRPr>
            </a:lvl4pPr>
            <a:lvl5pPr marL="2018186" indent="-224243" defTabSz="914101" eaLnBrk="0" hangingPunct="0">
              <a:defRPr sz="1200">
                <a:solidFill>
                  <a:srgbClr val="FF0000"/>
                </a:solidFill>
                <a:latin typeface="Arial" charset="0"/>
                <a:ea typeface="ＭＳ Ｐゴシック" charset="0"/>
              </a:defRPr>
            </a:lvl5pPr>
            <a:lvl6pPr marL="2466671" indent="-224243" defTabSz="9141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ＭＳ Ｐゴシック" charset="0"/>
              </a:defRPr>
            </a:lvl6pPr>
            <a:lvl7pPr marL="2915156" indent="-224243" defTabSz="9141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ＭＳ Ｐゴシック" charset="0"/>
              </a:defRPr>
            </a:lvl7pPr>
            <a:lvl8pPr marL="3363641" indent="-224243" defTabSz="9141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ＭＳ Ｐゴシック" charset="0"/>
              </a:defRPr>
            </a:lvl8pPr>
            <a:lvl9pPr marL="3812127" indent="-224243" defTabSz="91410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ＭＳ Ｐゴシック" charset="0"/>
              </a:defRPr>
            </a:lvl9pPr>
          </a:lstStyle>
          <a:p>
            <a:fld id="{C2EB3386-897E-4342-9F32-A4733495AE02}" type="slidenum">
              <a:rPr lang="en-US">
                <a:solidFill>
                  <a:srgbClr val="000000"/>
                </a:solidFill>
                <a:latin typeface="Times" charset="0"/>
              </a:rPr>
              <a:pPr/>
              <a:t>1</a:t>
            </a:fld>
            <a:endParaRPr lang="en-US">
              <a:solidFill>
                <a:srgbClr val="0000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380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D7E41-4D56-4753-B896-EEC639B7DEAB}" type="datetime1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339E-2B9F-4802-BA6D-D2E1BB38B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64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D76EE-A6ED-4BD7-9AAA-2D39CDB6CB08}" type="datetime1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339E-2B9F-4802-BA6D-D2E1BB38B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7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D86A0-EE15-4485-BE84-B9264C9F5731}" type="datetime1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339E-2B9F-4802-BA6D-D2E1BB38B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67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28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8CE07-3A3C-4D36-B953-E688A036A1EC}" type="datetime1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339E-2B9F-4802-BA6D-D2E1BB38B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51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8ADC-74B1-491F-9C15-2B3BADE553DC}" type="datetime1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339E-2B9F-4802-BA6D-D2E1BB38B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80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A3776-1E18-417E-8358-4FE66C47CAAC}" type="datetime1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339E-2B9F-4802-BA6D-D2E1BB38B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02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6687-4E83-46D5-B0E2-484B0B8744D1}" type="datetime1">
              <a:rPr lang="en-US" smtClean="0"/>
              <a:t>1/18/2017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339E-2B9F-4802-BA6D-D2E1BB38B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49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7CB1-B735-4D5D-8AF1-2EBC4420B293}" type="datetime1">
              <a:rPr lang="en-US" smtClean="0"/>
              <a:t>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339E-2B9F-4802-BA6D-D2E1BB38B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74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CF3D-7E87-4A00-A322-6681A7C5B1B4}" type="datetime1">
              <a:rPr lang="en-US" smtClean="0"/>
              <a:t>1/18/2017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339E-2B9F-4802-BA6D-D2E1BB38B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226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13982-869B-4B01-8073-D4FD41459A19}" type="datetime1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339E-2B9F-4802-BA6D-D2E1BB38B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30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F618-BAF7-4131-9EE6-C510769E7695}" type="datetime1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339E-2B9F-4802-BA6D-D2E1BB38B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4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704BD-5E88-4961-9998-7298C05A2D6B}" type="datetime1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E339E-2B9F-4802-BA6D-D2E1BB38B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7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2b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NASA insigniaCMYK copy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9003" y="293946"/>
            <a:ext cx="962470" cy="7982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1053" y="5630656"/>
            <a:ext cx="8341894" cy="77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NASA Goddard Space Flight Center 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Bryan Duncan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0549" y="4410598"/>
            <a:ext cx="7785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Satellite Data for Health &amp; Air Quality Applications</a:t>
            </a:r>
            <a:endParaRPr lang="en-US" sz="3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1670" y="6565416"/>
            <a:ext cx="3145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January 31</a:t>
            </a:r>
            <a:r>
              <a:rPr lang="en-US" sz="1200" i="1" baseline="30000" dirty="0" smtClean="0">
                <a:solidFill>
                  <a:schemeClr val="bg1"/>
                </a:solidFill>
              </a:rPr>
              <a:t>st</a:t>
            </a:r>
            <a:r>
              <a:rPr lang="en-US" sz="1200" i="1" dirty="0" smtClean="0">
                <a:solidFill>
                  <a:schemeClr val="bg1"/>
                </a:solidFill>
              </a:rPr>
              <a:t>, 2017; </a:t>
            </a:r>
            <a:r>
              <a:rPr lang="en-US" sz="1200" i="1" dirty="0" err="1" smtClean="0">
                <a:solidFill>
                  <a:schemeClr val="bg1"/>
                </a:solidFill>
              </a:rPr>
              <a:t>SatSummit</a:t>
            </a:r>
            <a:r>
              <a:rPr lang="en-US" sz="1200" i="1" dirty="0" smtClean="0">
                <a:solidFill>
                  <a:schemeClr val="bg1"/>
                </a:solidFill>
              </a:rPr>
              <a:t>, Washington, DC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7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6200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of Every 9 Deaths Related to Air Pollution 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(WHO)</a:t>
            </a:r>
          </a:p>
          <a:p>
            <a:pPr algn="ctr"/>
            <a:r>
              <a:rPr lang="en-US" sz="31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 $5 Trillion in Welfare Losses 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(World Bank)</a:t>
            </a:r>
            <a:endParaRPr lang="en-US" sz="20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1193800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0951" y="3934123"/>
            <a:ext cx="876209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Goal 3 – Good Health &amp; Well Being</a:t>
            </a:r>
          </a:p>
          <a:p>
            <a:r>
              <a:rPr lang="en-US" sz="2400" i="1" dirty="0" smtClean="0"/>
              <a:t>Target 3.9: Indicator 3.9.1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Mortality rate attributed to household and ambient air pollution (mean annual levels of air pollution - fine particulate matter [PM</a:t>
            </a:r>
            <a:r>
              <a:rPr lang="en-US" sz="2000" baseline="-25000" dirty="0" smtClean="0"/>
              <a:t>2.5</a:t>
            </a:r>
            <a:r>
              <a:rPr lang="en-US" sz="2000" dirty="0" smtClean="0"/>
              <a:t>])</a:t>
            </a:r>
          </a:p>
          <a:p>
            <a:endParaRPr lang="en-US" sz="2400" b="1" dirty="0"/>
          </a:p>
          <a:p>
            <a:r>
              <a:rPr lang="en-US" sz="2600" b="1" dirty="0" smtClean="0"/>
              <a:t>Goal 11 – Sustainable Cities &amp; Communities</a:t>
            </a:r>
          </a:p>
          <a:p>
            <a:r>
              <a:rPr lang="en-US" sz="2400" i="1" dirty="0" smtClean="0"/>
              <a:t>Target 11.6: Indicator 11.6.2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Annual mean levels of PM</a:t>
            </a:r>
            <a:r>
              <a:rPr lang="en-US" sz="2000" baseline="-25000" dirty="0" smtClean="0"/>
              <a:t>2.5</a:t>
            </a:r>
            <a:r>
              <a:rPr lang="en-US" sz="2000" dirty="0" smtClean="0"/>
              <a:t> in cities (population weighted)</a:t>
            </a:r>
            <a:endParaRPr lang="en-US" sz="2000" dirty="0"/>
          </a:p>
        </p:txBody>
      </p:sp>
      <p:pic>
        <p:nvPicPr>
          <p:cNvPr id="1028" name="Picture 4" descr="https://upload.wikimedia.org/wikipedia/en/thumb/b/bc/Global_Goals_Logos_Chart.jpg/600px-Global_Goals_Logos_Char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 t="20722" r="6185" b="10456"/>
          <a:stretch/>
        </p:blipFill>
        <p:spPr bwMode="auto">
          <a:xfrm>
            <a:off x="3371849" y="1274901"/>
            <a:ext cx="4813301" cy="243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49" y="1413961"/>
            <a:ext cx="2199715" cy="211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594448" y="2109316"/>
            <a:ext cx="757478" cy="7635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020415" y="1334725"/>
            <a:ext cx="721957" cy="7099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2" t="13702" r="21982" b="13452"/>
          <a:stretch/>
        </p:blipFill>
        <p:spPr>
          <a:xfrm>
            <a:off x="4189720" y="1966541"/>
            <a:ext cx="4814977" cy="4453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40445" y="1955834"/>
            <a:ext cx="1796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Los </a:t>
            </a:r>
            <a:r>
              <a:rPr lang="en-US" sz="2400" b="1" dirty="0" smtClean="0"/>
              <a:t>Angeles </a:t>
            </a:r>
            <a:r>
              <a:rPr lang="en-US" sz="2400" b="1" dirty="0" smtClean="0"/>
              <a:t>smog</a:t>
            </a:r>
            <a:endParaRPr lang="en-US" sz="2400" b="1" dirty="0" smtClean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211033" y="2604977"/>
            <a:ext cx="2836301" cy="13753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Satellites Provide a “God’s-Eye”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 of the Earth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6096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" y="104502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Spatial coverage is the primary advantage of satellite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ourtesy of Metro Transportation Library and Arch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49" y="3305974"/>
            <a:ext cx="3842017" cy="28831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343114" y="2067005"/>
            <a:ext cx="2425151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Los Angeles from </a:t>
            </a:r>
            <a:r>
              <a:rPr lang="en-US" b="1" dirty="0" smtClean="0"/>
              <a:t>Space</a:t>
            </a:r>
          </a:p>
          <a:p>
            <a:pPr algn="ctr"/>
            <a:r>
              <a:rPr lang="en-US" b="1" dirty="0" smtClean="0"/>
              <a:t>NASA Skylab</a:t>
            </a:r>
            <a:endParaRPr lang="en-US" b="1" dirty="0" smtClean="0"/>
          </a:p>
          <a:p>
            <a:pPr algn="ctr"/>
            <a:r>
              <a:rPr lang="en-US" b="1" dirty="0" smtClean="0"/>
              <a:t>1973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023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1" y="49786"/>
            <a:ext cx="9144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Satellite measurements vs. surface measurements</a:t>
            </a:r>
            <a:endParaRPr lang="en-US" sz="32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itsgettinghotinhere.files.wordpress.com/2010/06/utah_coal_pl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072247"/>
            <a:ext cx="3615267" cy="547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15150" y="4222105"/>
            <a:ext cx="2121916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b="1" i="1" dirty="0" smtClean="0">
                <a:solidFill>
                  <a:srgbClr val="03DB2C"/>
                </a:solidFill>
              </a:rPr>
              <a:t>Surface stations measure emissions and  “Nose-level</a:t>
            </a:r>
            <a:r>
              <a:rPr lang="en-US" sz="2400" b="1" i="1" dirty="0" smtClean="0">
                <a:solidFill>
                  <a:srgbClr val="03DB2C"/>
                </a:solidFill>
              </a:rPr>
              <a:t>” </a:t>
            </a:r>
            <a:r>
              <a:rPr lang="en-US" sz="2400" b="1" i="1" dirty="0" smtClean="0">
                <a:solidFill>
                  <a:srgbClr val="03DB2C"/>
                </a:solidFill>
              </a:rPr>
              <a:t>concentrations</a:t>
            </a:r>
            <a:endParaRPr lang="en-US" sz="2400" b="1" i="1" dirty="0" smtClean="0">
              <a:solidFill>
                <a:srgbClr val="03DB2C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724275" y="6157912"/>
            <a:ext cx="3371850" cy="90489"/>
          </a:xfrm>
          <a:prstGeom prst="straightConnector1">
            <a:avLst/>
          </a:prstGeom>
          <a:ln w="38100">
            <a:solidFill>
              <a:srgbClr val="03DB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Left Brace 3"/>
          <p:cNvSpPr/>
          <p:nvPr/>
        </p:nvSpPr>
        <p:spPr>
          <a:xfrm>
            <a:off x="2289175" y="1072246"/>
            <a:ext cx="482600" cy="5471429"/>
          </a:xfrm>
          <a:prstGeom prst="leftBrace">
            <a:avLst>
              <a:gd name="adj1" fmla="val 8333"/>
              <a:gd name="adj2" fmla="val 23713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20659" y="1790609"/>
            <a:ext cx="1046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Pollution</a:t>
            </a:r>
          </a:p>
          <a:p>
            <a:r>
              <a:rPr lang="en-US" b="1" dirty="0" smtClean="0"/>
              <a:t>plume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391150" y="3946207"/>
            <a:ext cx="1704975" cy="1502093"/>
          </a:xfrm>
          <a:prstGeom prst="straightConnector1">
            <a:avLst/>
          </a:prstGeom>
          <a:ln w="38100">
            <a:solidFill>
              <a:srgbClr val="03DB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4464" y="1160591"/>
            <a:ext cx="22739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Satellites measure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an “atmospheric column” (molecules/cm</a:t>
            </a:r>
            <a:r>
              <a:rPr lang="en-US" sz="2400" b="1" baseline="30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0" y="709891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49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51" y="20886"/>
            <a:ext cx="7429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itrogen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dioxide (NO</a:t>
            </a:r>
            <a:r>
              <a:rPr lang="en-US" sz="2800" b="1" baseline="-25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measurements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Satellite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vs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 surface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5156" y="2121474"/>
            <a:ext cx="8933688" cy="1746252"/>
            <a:chOff x="105156" y="592168"/>
            <a:chExt cx="8933688" cy="174625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66622"/>
            <a:stretch/>
          </p:blipFill>
          <p:spPr>
            <a:xfrm>
              <a:off x="105156" y="1143000"/>
              <a:ext cx="8933688" cy="119542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61999" y="833634"/>
              <a:ext cx="779780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NASA Satellite                                                                           </a:t>
              </a:r>
              <a:r>
                <a:rPr lang="en-US" sz="2000" b="1" dirty="0" smtClean="0"/>
                <a:t>EPA </a:t>
              </a:r>
              <a:r>
                <a:rPr lang="en-US" sz="2000" b="1" dirty="0" smtClean="0"/>
                <a:t>Surface Data</a:t>
              </a:r>
              <a:endParaRPr lang="en-US" sz="2000" b="1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390901" y="592168"/>
              <a:ext cx="23622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Houston, Texas</a:t>
              </a:r>
              <a:endParaRPr lang="en-US" sz="2400" b="1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1E9E5B-B524-4430-8BF9-111DB752C368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0" y="1093692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542544" y="3759200"/>
            <a:ext cx="8137906" cy="622440"/>
            <a:chOff x="542544" y="4154004"/>
            <a:chExt cx="8137906" cy="6224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896" t="84073" r="4012"/>
            <a:stretch/>
          </p:blipFill>
          <p:spPr>
            <a:xfrm>
              <a:off x="542544" y="4154004"/>
              <a:ext cx="8137906" cy="57039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42544" y="4376334"/>
              <a:ext cx="81379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Time</a:t>
              </a:r>
              <a:endParaRPr lang="en-US" sz="2000" b="1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57251" y="4870450"/>
            <a:ext cx="731520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Techniques to convert satellite data to familiar quantities are improving over time!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367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64542" y="2502191"/>
            <a:ext cx="5788773" cy="2424130"/>
            <a:chOff x="780759" y="2405067"/>
            <a:chExt cx="6191722" cy="242413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23" t="27263" r="26582" b="38395"/>
            <a:stretch/>
          </p:blipFill>
          <p:spPr bwMode="auto">
            <a:xfrm>
              <a:off x="780759" y="2405067"/>
              <a:ext cx="6191722" cy="2424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780759" y="4166222"/>
              <a:ext cx="1781688" cy="662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Annual </a:t>
              </a:r>
              <a:endParaRPr lang="en-US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5" t="32626" r="40289" b="53183"/>
          <a:stretch/>
        </p:blipFill>
        <p:spPr bwMode="auto">
          <a:xfrm>
            <a:off x="102748" y="871872"/>
            <a:ext cx="6378164" cy="1407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7366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Application: 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Health Studies of Exposure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8" t="24892" r="29140" b="33620"/>
          <a:stretch/>
        </p:blipFill>
        <p:spPr bwMode="auto">
          <a:xfrm>
            <a:off x="4000501" y="4166222"/>
            <a:ext cx="5057774" cy="26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400" y="5845514"/>
            <a:ext cx="4254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Brauer</a:t>
            </a:r>
            <a:r>
              <a:rPr lang="en-US" sz="1400" dirty="0"/>
              <a:t>, M., </a:t>
            </a:r>
            <a:r>
              <a:rPr lang="en-US" sz="1400" dirty="0" smtClean="0"/>
              <a:t>et al., </a:t>
            </a:r>
            <a:r>
              <a:rPr lang="en-US" sz="1400" dirty="0"/>
              <a:t>Ambient Air Pollution Exposure Estimation for the Global Burden of Disease 2013, Environ. Sci. &amp; Tech., 50 (1), 79-88, </a:t>
            </a:r>
            <a:r>
              <a:rPr lang="en-US" sz="1400" dirty="0" err="1"/>
              <a:t>doi</a:t>
            </a:r>
            <a:r>
              <a:rPr lang="en-US" sz="1400" dirty="0"/>
              <a:t>: 10.1021/acs.est.5b03709, 2016.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49" r="91147" b="1"/>
          <a:stretch/>
        </p:blipFill>
        <p:spPr bwMode="auto">
          <a:xfrm>
            <a:off x="412652" y="3667549"/>
            <a:ext cx="453130" cy="126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06500" y="4314110"/>
            <a:ext cx="89535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354347" y="4093927"/>
            <a:ext cx="1713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WHO Interim Targets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19270" y="954452"/>
            <a:ext cx="2200274" cy="258532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The satellite data offer increased statistical power for complete exposure assignments that strengthen inferences of their relations with health </a:t>
            </a:r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4328" y="3211399"/>
            <a:ext cx="1196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Annual Average </a:t>
            </a:r>
          </a:p>
          <a:p>
            <a:r>
              <a:rPr lang="en-US" sz="1200" dirty="0" smtClean="0"/>
              <a:t>PM2.5 (µg/m</a:t>
            </a:r>
            <a:r>
              <a:rPr lang="en-US" sz="1200" baseline="30000" dirty="0" smtClean="0"/>
              <a:t>3</a:t>
            </a:r>
            <a:r>
              <a:rPr lang="en-US" sz="1200" dirty="0" smtClean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9530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776" y="6122913"/>
            <a:ext cx="9039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Koplitz, S. N., </a:t>
            </a:r>
            <a:r>
              <a:rPr lang="en-US" sz="1400" dirty="0" smtClean="0"/>
              <a:t>et al., </a:t>
            </a:r>
            <a:r>
              <a:rPr lang="en-US" sz="1400" dirty="0"/>
              <a:t>Public health impacts of the severe haze in Equatorial Asia in September-October 2015: Demonstration of a new framework for informing fire management strategies to reduce downwind smoke </a:t>
            </a:r>
            <a:r>
              <a:rPr lang="en-US" sz="1400" dirty="0" smtClean="0"/>
              <a:t>exposure, Environ</a:t>
            </a:r>
            <a:r>
              <a:rPr lang="en-US" sz="1400" dirty="0"/>
              <a:t>. Res. Lett., </a:t>
            </a:r>
            <a:r>
              <a:rPr lang="en-US" sz="1400" dirty="0" err="1"/>
              <a:t>doi</a:t>
            </a:r>
            <a:r>
              <a:rPr lang="en-US" sz="1400" dirty="0"/>
              <a:t>: </a:t>
            </a:r>
            <a:r>
              <a:rPr lang="en-US" sz="1400" dirty="0" smtClean="0"/>
              <a:t>10.1088/17489326/11/9/094023</a:t>
            </a:r>
            <a:r>
              <a:rPr lang="en-US" sz="1400" dirty="0"/>
              <a:t>, 2016</a:t>
            </a:r>
            <a:r>
              <a:rPr lang="en-US" sz="1400" dirty="0" smtClean="0"/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66208" y="3272115"/>
            <a:ext cx="5690731" cy="2250013"/>
            <a:chOff x="166208" y="3272115"/>
            <a:chExt cx="5690731" cy="225001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74" t="65951" r="18283" b="3"/>
            <a:stretch/>
          </p:blipFill>
          <p:spPr bwMode="auto">
            <a:xfrm>
              <a:off x="166208" y="3594092"/>
              <a:ext cx="5690731" cy="1928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73377" y="3272115"/>
              <a:ext cx="2650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Aerosol Index</a:t>
              </a:r>
              <a:endParaRPr 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51193" y="3272170"/>
              <a:ext cx="27884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Aerosol Optical Depth</a:t>
              </a:r>
              <a:endParaRPr lang="en-US" b="1" dirty="0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7" t="45469" r="18371" b="22414"/>
          <a:stretch/>
        </p:blipFill>
        <p:spPr bwMode="auto">
          <a:xfrm>
            <a:off x="273377" y="1216844"/>
            <a:ext cx="5576901" cy="174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38503" y="934213"/>
            <a:ext cx="2836701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~100,000 Excess </a:t>
            </a:r>
            <a:r>
              <a:rPr lang="en-US" dirty="0" smtClean="0"/>
              <a:t>Deaths</a:t>
            </a:r>
            <a:endParaRPr lang="en-US" dirty="0" smtClean="0"/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Used </a:t>
            </a:r>
            <a:r>
              <a:rPr lang="en-US" dirty="0" smtClean="0"/>
              <a:t>satellite data for short and long-term mitigation strategy development</a:t>
            </a:r>
          </a:p>
        </p:txBody>
      </p:sp>
      <p:pic>
        <p:nvPicPr>
          <p:cNvPr id="1030" name="Picture 6" descr="https://static01.nyt.com/images/2016/09/20/world/20indonesia-web1/20indonesia-web1-master675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727" y="2602431"/>
            <a:ext cx="2628413" cy="1581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A fireman battles a peatland fire in Pemulutan, South Sumatra, Indones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 descr="A fireman battles a peatland fire in Pemulutan, South Sumatra, Indones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728" y="4365104"/>
            <a:ext cx="2628413" cy="1577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0"/>
            <a:ext cx="8308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Application:  Mitigation Strategy Development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http://sedac.ciesin.columbia.edu/downloads/maps/sdei/sdei-global-annual-avg-pm2-5-2001-2010/asia-pm2-5-20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" b="26927"/>
          <a:stretch/>
        </p:blipFill>
        <p:spPr bwMode="auto">
          <a:xfrm>
            <a:off x="5227713" y="3867825"/>
            <a:ext cx="3100599" cy="27889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39574" y="1998034"/>
            <a:ext cx="3540859" cy="2323363"/>
            <a:chOff x="967351" y="1861045"/>
            <a:chExt cx="3540859" cy="2323363"/>
          </a:xfrm>
        </p:grpSpPr>
        <p:pic>
          <p:nvPicPr>
            <p:cNvPr id="2064" name="Picture 16" descr="Image result for nasa no2 omi images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351" y="2323076"/>
              <a:ext cx="3540859" cy="186133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967351" y="1861045"/>
              <a:ext cx="35195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/>
                <a:t>NASA Satellite NO</a:t>
              </a:r>
              <a:r>
                <a:rPr lang="en-US" sz="2200" baseline="-25000" dirty="0" smtClean="0"/>
                <a:t>2</a:t>
              </a:r>
              <a:endParaRPr lang="en-US" sz="2200" baseline="-250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57055" y="4321397"/>
            <a:ext cx="3705898" cy="2377868"/>
            <a:chOff x="890342" y="4316655"/>
            <a:chExt cx="3705898" cy="2377868"/>
          </a:xfrm>
        </p:grpSpPr>
        <p:pic>
          <p:nvPicPr>
            <p:cNvPr id="1027" name="Picture 3" descr="C:\Users\bnduncan\AppData\Local\Microsoft\Windows\Temporary Internet Files\Content.Outlook\NFV5F4XC\duncan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"/>
            <a:stretch/>
          </p:blipFill>
          <p:spPr bwMode="auto">
            <a:xfrm>
              <a:off x="890342" y="4747542"/>
              <a:ext cx="3705898" cy="194698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946086" y="4316655"/>
              <a:ext cx="354085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/>
                <a:t>NASA GEOS-5 Model: Ozone</a:t>
              </a:r>
              <a:endParaRPr lang="en-US" sz="2200" baseline="-250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917844" y="3343508"/>
            <a:ext cx="3705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Multi-Satellite: AOD → PM</a:t>
            </a:r>
            <a:r>
              <a:rPr lang="en-US" sz="2200" baseline="-25000" dirty="0" smtClean="0"/>
              <a:t>2.5</a:t>
            </a:r>
            <a:endParaRPr lang="en-US" sz="2200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4668489" y="2170945"/>
            <a:ext cx="4219045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NASA Partnership with </a:t>
            </a:r>
            <a:r>
              <a:rPr lang="en-US" sz="2000" dirty="0" smtClean="0"/>
              <a:t>UNICEF:</a:t>
            </a:r>
            <a:endParaRPr lang="en-US" sz="2000" dirty="0" smtClean="0"/>
          </a:p>
          <a:p>
            <a:r>
              <a:rPr lang="en-US" sz="2000" dirty="0" smtClean="0"/>
              <a:t>Text alerts of impending poor air </a:t>
            </a:r>
            <a:r>
              <a:rPr lang="en-US" sz="2000" dirty="0" smtClean="0"/>
              <a:t>quality, such </a:t>
            </a:r>
            <a:r>
              <a:rPr lang="en-US" sz="2000" dirty="0" smtClean="0"/>
              <a:t>as to asthmatic children.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763075"/>
            <a:ext cx="7586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Satellite-Based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Air Quality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Index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 descr="NASA insigniaCMYK cop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941" y="127216"/>
            <a:ext cx="826640" cy="685560"/>
          </a:xfrm>
          <a:prstGeom prst="rect">
            <a:avLst/>
          </a:prstGeom>
        </p:spPr>
      </p:pic>
      <p:pic>
        <p:nvPicPr>
          <p:cNvPr id="1026" name="Picture 2" descr="Image result for unicef logo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7" t="29472" r="15882" b="31616"/>
          <a:stretch/>
        </p:blipFill>
        <p:spPr bwMode="auto">
          <a:xfrm>
            <a:off x="6889184" y="235340"/>
            <a:ext cx="2055358" cy="59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0"/>
            <a:ext cx="5227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Application:  Societal Benefit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177" y="1286295"/>
            <a:ext cx="1872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Bryan Duncan, ……..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268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1070</TotalTime>
  <Words>402</Words>
  <Application>Microsoft Office PowerPoint</Application>
  <PresentationFormat>On-screen Show (4:3)</PresentationFormat>
  <Paragraphs>54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“How to Write a Winning Applied Sciences Proposal”</dc:title>
  <dc:creator>Kirschbaum, Dalia B. (GSFC-6170)</dc:creator>
  <cp:lastModifiedBy>mfcook</cp:lastModifiedBy>
  <cp:revision>154</cp:revision>
  <dcterms:created xsi:type="dcterms:W3CDTF">2016-05-16T13:41:12Z</dcterms:created>
  <dcterms:modified xsi:type="dcterms:W3CDTF">2017-01-18T17:51:25Z</dcterms:modified>
</cp:coreProperties>
</file>