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7" r:id="rId2"/>
  </p:sldMasterIdLst>
  <p:notesMasterIdLst>
    <p:notesMasterId r:id="rId13"/>
  </p:notesMasterIdLst>
  <p:sldIdLst>
    <p:sldId id="276" r:id="rId3"/>
    <p:sldId id="301" r:id="rId4"/>
    <p:sldId id="283" r:id="rId5"/>
    <p:sldId id="298" r:id="rId6"/>
    <p:sldId id="297" r:id="rId7"/>
    <p:sldId id="304" r:id="rId8"/>
    <p:sldId id="287" r:id="rId9"/>
    <p:sldId id="300" r:id="rId10"/>
    <p:sldId id="309" r:id="rId11"/>
    <p:sldId id="295"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7600" autoAdjust="0"/>
  </p:normalViewPr>
  <p:slideViewPr>
    <p:cSldViewPr>
      <p:cViewPr>
        <p:scale>
          <a:sx n="50" d="100"/>
          <a:sy n="50" d="100"/>
        </p:scale>
        <p:origin x="955" y="31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7CDB4E-45DA-481D-84A5-F235B3BE195B}" type="datetimeFigureOut">
              <a:rPr lang="en-US" smtClean="0"/>
              <a:t>1/30/2017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933F3F-B523-462E-AE77-ADA884C9EF43}" type="slidenum">
              <a:rPr lang="en-US" smtClean="0"/>
              <a:t>‹#›</a:t>
            </a:fld>
            <a:endParaRPr lang="en-US"/>
          </a:p>
        </p:txBody>
      </p:sp>
    </p:spTree>
    <p:extLst>
      <p:ext uri="{BB962C8B-B14F-4D97-AF65-F5344CB8AC3E}">
        <p14:creationId xmlns:p14="http://schemas.microsoft.com/office/powerpoint/2010/main" val="81361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83D72-D7F1-44FE-B2C9-4A75211CB3F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458008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933F3F-B523-462E-AE77-ADA884C9EF43}" type="slidenum">
              <a:rPr lang="en-US" smtClean="0"/>
              <a:t>2</a:t>
            </a:fld>
            <a:endParaRPr lang="en-US"/>
          </a:p>
        </p:txBody>
      </p:sp>
    </p:spTree>
    <p:extLst>
      <p:ext uri="{BB962C8B-B14F-4D97-AF65-F5344CB8AC3E}">
        <p14:creationId xmlns:p14="http://schemas.microsoft.com/office/powerpoint/2010/main" val="2712075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MS PGothic" pitchFamily="34" charset="-128"/>
              </a:defRPr>
            </a:lvl1pPr>
            <a:lvl2pPr marL="742883" indent="-285724">
              <a:defRPr sz="1200">
                <a:solidFill>
                  <a:schemeClr val="tx1"/>
                </a:solidFill>
                <a:latin typeface="Calibri" pitchFamily="34" charset="0"/>
                <a:ea typeface="MS PGothic" pitchFamily="34" charset="-128"/>
              </a:defRPr>
            </a:lvl2pPr>
            <a:lvl3pPr marL="1142898" indent="-228580">
              <a:defRPr sz="1200">
                <a:solidFill>
                  <a:schemeClr val="tx1"/>
                </a:solidFill>
                <a:latin typeface="Calibri" pitchFamily="34" charset="0"/>
                <a:ea typeface="MS PGothic" pitchFamily="34" charset="-128"/>
              </a:defRPr>
            </a:lvl3pPr>
            <a:lvl4pPr marL="1600057" indent="-228580">
              <a:defRPr sz="1200">
                <a:solidFill>
                  <a:schemeClr val="tx1"/>
                </a:solidFill>
                <a:latin typeface="Calibri" pitchFamily="34" charset="0"/>
                <a:ea typeface="MS PGothic" pitchFamily="34" charset="-128"/>
              </a:defRPr>
            </a:lvl4pPr>
            <a:lvl5pPr marL="2057217" indent="-228580">
              <a:defRPr sz="1200">
                <a:solidFill>
                  <a:schemeClr val="tx1"/>
                </a:solidFill>
                <a:latin typeface="Calibri" pitchFamily="34" charset="0"/>
                <a:ea typeface="MS PGothic" pitchFamily="34" charset="-128"/>
              </a:defRPr>
            </a:lvl5pPr>
            <a:lvl6pPr marL="2514376" indent="-22858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535" indent="-22858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695" indent="-22858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854" indent="-22858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fld id="{655BDA6C-7C82-4B06-87A8-DEEC6BC1EF86}" type="slidenum">
              <a:rPr lang="en-US" altLang="en-US">
                <a:solidFill>
                  <a:srgbClr val="000000"/>
                </a:solidFill>
              </a:rPr>
              <a:pPr/>
              <a:t>3</a:t>
            </a:fld>
            <a:endParaRPr lang="en-US" altLang="en-US">
              <a:solidFill>
                <a:srgbClr val="000000"/>
              </a:solidFill>
            </a:endParaRPr>
          </a:p>
        </p:txBody>
      </p:sp>
      <p:sp>
        <p:nvSpPr>
          <p:cNvPr id="7066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MS PGothic" pitchFamily="34" charset="-128"/>
              </a:defRPr>
            </a:lvl1pPr>
            <a:lvl2pPr marL="742883" indent="-285724">
              <a:defRPr sz="1200">
                <a:solidFill>
                  <a:schemeClr val="tx1"/>
                </a:solidFill>
                <a:latin typeface="Calibri" pitchFamily="34" charset="0"/>
                <a:ea typeface="MS PGothic" pitchFamily="34" charset="-128"/>
              </a:defRPr>
            </a:lvl2pPr>
            <a:lvl3pPr marL="1142898" indent="-228580">
              <a:defRPr sz="1200">
                <a:solidFill>
                  <a:schemeClr val="tx1"/>
                </a:solidFill>
                <a:latin typeface="Calibri" pitchFamily="34" charset="0"/>
                <a:ea typeface="MS PGothic" pitchFamily="34" charset="-128"/>
              </a:defRPr>
            </a:lvl3pPr>
            <a:lvl4pPr marL="1600057" indent="-228580">
              <a:defRPr sz="1200">
                <a:solidFill>
                  <a:schemeClr val="tx1"/>
                </a:solidFill>
                <a:latin typeface="Calibri" pitchFamily="34" charset="0"/>
                <a:ea typeface="MS PGothic" pitchFamily="34" charset="-128"/>
              </a:defRPr>
            </a:lvl4pPr>
            <a:lvl5pPr marL="2057217" indent="-228580">
              <a:defRPr sz="1200">
                <a:solidFill>
                  <a:schemeClr val="tx1"/>
                </a:solidFill>
                <a:latin typeface="Calibri" pitchFamily="34" charset="0"/>
                <a:ea typeface="MS PGothic" pitchFamily="34" charset="-128"/>
              </a:defRPr>
            </a:lvl5pPr>
            <a:lvl6pPr marL="2514376" indent="-22858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535" indent="-22858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695" indent="-22858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854" indent="-22858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r>
              <a:rPr lang="en-US" altLang="en-US">
                <a:solidFill>
                  <a:srgbClr val="000000"/>
                </a:solidFill>
              </a:rPr>
              <a:t>February 18th, 2015</a:t>
            </a:r>
          </a:p>
        </p:txBody>
      </p:sp>
      <p:sp>
        <p:nvSpPr>
          <p:cNvPr id="6" name="Footer Placeholder 5"/>
          <p:cNvSpPr>
            <a:spLocks noGrp="1"/>
          </p:cNvSpPr>
          <p:nvPr>
            <p:ph type="ftr" sz="quarter" idx="4"/>
          </p:nvPr>
        </p:nvSpPr>
        <p:spPr/>
        <p:txBody>
          <a:bodyPr/>
          <a:lstStyle/>
          <a:p>
            <a:pPr>
              <a:defRPr/>
            </a:pPr>
            <a:r>
              <a:rPr lang="it-IT">
                <a:solidFill>
                  <a:prstClr val="black"/>
                </a:solidFill>
              </a:rPr>
              <a:t>Paul Morin, Polar Geospatial Center</a:t>
            </a:r>
            <a:endParaRPr lang="en-US" dirty="0">
              <a:solidFill>
                <a:prstClr val="black"/>
              </a:solidFill>
            </a:endParaRPr>
          </a:p>
        </p:txBody>
      </p:sp>
      <p:sp>
        <p:nvSpPr>
          <p:cNvPr id="7" name="Header Placeholder 6"/>
          <p:cNvSpPr>
            <a:spLocks noGrp="1"/>
          </p:cNvSpPr>
          <p:nvPr>
            <p:ph type="hdr" sz="quarter"/>
          </p:nvPr>
        </p:nvSpPr>
        <p:spPr/>
        <p:txBody>
          <a:bodyPr/>
          <a:lstStyle/>
          <a:p>
            <a:pPr>
              <a:defRPr/>
            </a:pPr>
            <a:r>
              <a:rPr lang="en-US">
                <a:solidFill>
                  <a:prstClr val="black"/>
                </a:solidFill>
              </a:rPr>
              <a:t>NGA Commercial Imagery Program Support of NSF Polar Science</a:t>
            </a:r>
            <a:endParaRPr lang="en-US" dirty="0">
              <a:solidFill>
                <a:prstClr val="black"/>
              </a:solidFill>
            </a:endParaRPr>
          </a:p>
        </p:txBody>
      </p:sp>
    </p:spTree>
    <p:extLst>
      <p:ext uri="{BB962C8B-B14F-4D97-AF65-F5344CB8AC3E}">
        <p14:creationId xmlns:p14="http://schemas.microsoft.com/office/powerpoint/2010/main" val="1735374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Anchorage Before After</a:t>
            </a:r>
            <a:endParaRPr lang="en-US" dirty="0"/>
          </a:p>
        </p:txBody>
      </p:sp>
      <p:sp>
        <p:nvSpPr>
          <p:cNvPr id="4" name="Slide Number Placeholder 3"/>
          <p:cNvSpPr>
            <a:spLocks noGrp="1"/>
          </p:cNvSpPr>
          <p:nvPr>
            <p:ph type="sldNum" sz="quarter" idx="10"/>
          </p:nvPr>
        </p:nvSpPr>
        <p:spPr/>
        <p:txBody>
          <a:bodyPr/>
          <a:lstStyle/>
          <a:p>
            <a:fld id="{E6933F3F-B523-462E-AE77-ADA884C9EF43}" type="slidenum">
              <a:rPr lang="en-US" smtClean="0"/>
              <a:t>4</a:t>
            </a:fld>
            <a:endParaRPr lang="en-US"/>
          </a:p>
        </p:txBody>
      </p:sp>
    </p:spTree>
    <p:extLst>
      <p:ext uri="{BB962C8B-B14F-4D97-AF65-F5344CB8AC3E}">
        <p14:creationId xmlns:p14="http://schemas.microsoft.com/office/powerpoint/2010/main" val="415004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This Arctic digital elevation model image centers </a:t>
            </a:r>
            <a:r>
              <a:rPr lang="en-US" sz="1200" b="0" i="0" kern="1200" dirty="0" smtClean="0">
                <a:solidFill>
                  <a:schemeClr val="tx1"/>
                </a:solidFill>
                <a:effectLst/>
                <a:latin typeface="+mn-lt"/>
                <a:ea typeface="+mn-ea"/>
                <a:cs typeface="+mn-cs"/>
              </a:rPr>
              <a:t>on Kodiak Benny Benson State Airport, a </a:t>
            </a:r>
            <a:r>
              <a:rPr lang="en-US" sz="1200" b="0" i="0" kern="1200" dirty="0" smtClean="0">
                <a:solidFill>
                  <a:schemeClr val="tx1"/>
                </a:solidFill>
                <a:effectLst/>
                <a:latin typeface="+mn-lt"/>
                <a:ea typeface="+mn-ea"/>
                <a:cs typeface="+mn-cs"/>
              </a:rPr>
              <a:t>public and military airport located five miles southwest of the city of Kodiak. The image highlights the rugged relief surrounding the three runways of the airport and clearly depicts vegetation, buildings, coastal features and the drainage network of the area. Elevation transitions smoothly from blue (low elevations) to green (medium to higher elevations) to red (peaks).</a:t>
            </a:r>
            <a:endParaRPr lang="en-US" dirty="0"/>
          </a:p>
        </p:txBody>
      </p:sp>
      <p:sp>
        <p:nvSpPr>
          <p:cNvPr id="4" name="Slide Number Placeholder 3"/>
          <p:cNvSpPr>
            <a:spLocks noGrp="1"/>
          </p:cNvSpPr>
          <p:nvPr>
            <p:ph type="sldNum" sz="quarter" idx="10"/>
          </p:nvPr>
        </p:nvSpPr>
        <p:spPr/>
        <p:txBody>
          <a:bodyPr/>
          <a:lstStyle/>
          <a:p>
            <a:fld id="{E6933F3F-B523-462E-AE77-ADA884C9EF43}" type="slidenum">
              <a:rPr lang="en-US" smtClean="0"/>
              <a:t>5</a:t>
            </a:fld>
            <a:endParaRPr lang="en-US"/>
          </a:p>
        </p:txBody>
      </p:sp>
    </p:spTree>
    <p:extLst>
      <p:ext uri="{BB962C8B-B14F-4D97-AF65-F5344CB8AC3E}">
        <p14:creationId xmlns:p14="http://schemas.microsoft.com/office/powerpoint/2010/main" val="35950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Unaska</a:t>
            </a:r>
            <a:r>
              <a:rPr lang="en-US" sz="1200" b="0" i="0" kern="1200" dirty="0" smtClean="0">
                <a:solidFill>
                  <a:schemeClr val="tx1"/>
                </a:solidFill>
                <a:effectLst/>
                <a:latin typeface="+mn-lt"/>
                <a:ea typeface="+mn-ea"/>
                <a:cs typeface="+mn-cs"/>
              </a:rPr>
              <a:t> Island</a:t>
            </a:r>
            <a:endParaRPr lang="en-US" dirty="0"/>
          </a:p>
        </p:txBody>
      </p:sp>
      <p:sp>
        <p:nvSpPr>
          <p:cNvPr id="4" name="Slide Number Placeholder 3"/>
          <p:cNvSpPr>
            <a:spLocks noGrp="1"/>
          </p:cNvSpPr>
          <p:nvPr>
            <p:ph type="sldNum" sz="quarter" idx="10"/>
          </p:nvPr>
        </p:nvSpPr>
        <p:spPr/>
        <p:txBody>
          <a:bodyPr/>
          <a:lstStyle/>
          <a:p>
            <a:fld id="{5D283D72-D7F1-44FE-B2C9-4A75211CB3F4}" type="slidenum">
              <a:rPr lang="en-US" smtClean="0">
                <a:solidFill>
                  <a:prstClr val="black"/>
                </a:solidFill>
              </a:rPr>
              <a:pPr/>
              <a:t>7</a:t>
            </a:fld>
            <a:endParaRPr lang="en-US" dirty="0">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February 18th, 2015</a:t>
            </a:r>
            <a:endParaRPr lang="en-US" dirty="0">
              <a:solidFill>
                <a:prstClr val="black"/>
              </a:solidFill>
            </a:endParaRPr>
          </a:p>
        </p:txBody>
      </p:sp>
      <p:sp>
        <p:nvSpPr>
          <p:cNvPr id="6" name="Footer Placeholder 5"/>
          <p:cNvSpPr>
            <a:spLocks noGrp="1"/>
          </p:cNvSpPr>
          <p:nvPr>
            <p:ph type="ftr" sz="quarter" idx="12"/>
          </p:nvPr>
        </p:nvSpPr>
        <p:spPr/>
        <p:txBody>
          <a:bodyPr/>
          <a:lstStyle/>
          <a:p>
            <a:r>
              <a:rPr lang="it-IT" smtClean="0">
                <a:solidFill>
                  <a:prstClr val="black"/>
                </a:solidFill>
              </a:rPr>
              <a:t>Paul Morin, Polar Geospatial Center</a:t>
            </a:r>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NGA Commercial Imagery Program Support of NSF Polar Science</a:t>
            </a:r>
            <a:endParaRPr lang="en-US" dirty="0">
              <a:solidFill>
                <a:prstClr val="black"/>
              </a:solidFill>
            </a:endParaRPr>
          </a:p>
        </p:txBody>
      </p:sp>
    </p:spTree>
    <p:extLst>
      <p:ext uri="{BB962C8B-B14F-4D97-AF65-F5344CB8AC3E}">
        <p14:creationId xmlns:p14="http://schemas.microsoft.com/office/powerpoint/2010/main" val="371076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83D72-D7F1-44FE-B2C9-4A75211CB3F4}" type="slidenum">
              <a:rPr lang="en-US" smtClean="0">
                <a:solidFill>
                  <a:prstClr val="black"/>
                </a:solidFill>
              </a:rPr>
              <a:pPr/>
              <a:t>8</a:t>
            </a:fld>
            <a:endParaRPr lang="en-US" dirty="0">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February 18th, 2015</a:t>
            </a:r>
            <a:endParaRPr lang="en-US" dirty="0">
              <a:solidFill>
                <a:prstClr val="black"/>
              </a:solidFill>
            </a:endParaRPr>
          </a:p>
        </p:txBody>
      </p:sp>
      <p:sp>
        <p:nvSpPr>
          <p:cNvPr id="6" name="Footer Placeholder 5"/>
          <p:cNvSpPr>
            <a:spLocks noGrp="1"/>
          </p:cNvSpPr>
          <p:nvPr>
            <p:ph type="ftr" sz="quarter" idx="12"/>
          </p:nvPr>
        </p:nvSpPr>
        <p:spPr/>
        <p:txBody>
          <a:bodyPr/>
          <a:lstStyle/>
          <a:p>
            <a:r>
              <a:rPr lang="it-IT" smtClean="0">
                <a:solidFill>
                  <a:prstClr val="black"/>
                </a:solidFill>
              </a:rPr>
              <a:t>Paul Morin, Polar Geospatial Center</a:t>
            </a:r>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NGA Commercial Imagery Program Support of NSF Polar Science</a:t>
            </a:r>
            <a:endParaRPr lang="en-US" dirty="0">
              <a:solidFill>
                <a:prstClr val="black"/>
              </a:solidFill>
            </a:endParaRPr>
          </a:p>
        </p:txBody>
      </p:sp>
    </p:spTree>
    <p:extLst>
      <p:ext uri="{BB962C8B-B14F-4D97-AF65-F5344CB8AC3E}">
        <p14:creationId xmlns:p14="http://schemas.microsoft.com/office/powerpoint/2010/main" val="134146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anose="020B0600070205080204" pitchFamily="34" charset="-128"/>
            </a:endParaRP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569B5FF-8D8F-4756-948F-24A8CFF17D72}" type="slidenum">
              <a:rPr lang="en-US" altLang="en-US" sz="1200">
                <a:solidFill>
                  <a:prstClr val="black"/>
                </a:solidFill>
                <a:latin typeface="Calibri" panose="020F0502020204030204" pitchFamily="34" charset="0"/>
              </a:rPr>
              <a:pPr eaLnBrk="1" hangingPunct="1"/>
              <a:t>9</a:t>
            </a:fld>
            <a:endParaRPr lang="en-US"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3767161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Wolverine</a:t>
            </a:r>
            <a:r>
              <a:rPr lang="en-US" sz="1200" b="0" i="0" kern="1200" baseline="0" dirty="0" smtClean="0">
                <a:solidFill>
                  <a:schemeClr val="tx1"/>
                </a:solidFill>
                <a:effectLst/>
                <a:latin typeface="+mn-lt"/>
                <a:ea typeface="+mn-ea"/>
                <a:cs typeface="+mn-cs"/>
              </a:rPr>
              <a:t> Glacier </a:t>
            </a:r>
            <a:r>
              <a:rPr lang="en-US" sz="1200" b="0" i="0" kern="1200" dirty="0" smtClean="0">
                <a:solidFill>
                  <a:schemeClr val="tx1"/>
                </a:solidFill>
                <a:effectLst/>
                <a:latin typeface="+mn-lt"/>
                <a:ea typeface="+mn-ea"/>
                <a:cs typeface="+mn-cs"/>
              </a:rPr>
              <a:t>is </a:t>
            </a:r>
            <a:r>
              <a:rPr lang="en-US" sz="1200" b="0" i="0" kern="1200" dirty="0" smtClean="0">
                <a:solidFill>
                  <a:schemeClr val="tx1"/>
                </a:solidFill>
                <a:effectLst/>
                <a:latin typeface="+mn-lt"/>
                <a:ea typeface="+mn-ea"/>
                <a:cs typeface="+mn-cs"/>
              </a:rPr>
              <a:t>a valley glacier in the coastal mountains of south-central Alaska’s Kenai Peninsula. For climate change monitoring, satellite imagery can be collected and DEMs produced at regular intervals — weekly, monthly or annually — to observe and document changes as they occur. Elevation transitions smoothly from dark blue (low elevations) to light blue (medium to higher elevations) to red (highest elevation).</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6933F3F-B523-462E-AE77-ADA884C9EF43}" type="slidenum">
              <a:rPr lang="en-US" smtClean="0"/>
              <a:t>10</a:t>
            </a:fld>
            <a:endParaRPr lang="en-US"/>
          </a:p>
        </p:txBody>
      </p:sp>
    </p:spTree>
    <p:extLst>
      <p:ext uri="{BB962C8B-B14F-4D97-AF65-F5344CB8AC3E}">
        <p14:creationId xmlns:p14="http://schemas.microsoft.com/office/powerpoint/2010/main" val="208003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616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457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53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04800" y="1676400"/>
            <a:ext cx="8382000" cy="4724400"/>
          </a:xfrm>
          <a:prstGeom prst="rect">
            <a:avLst/>
          </a:prstGeom>
        </p:spPr>
        <p:txBody>
          <a:bodyPr rtlCol="0">
            <a:normAutofit/>
          </a:bodyPr>
          <a:lstStyle/>
          <a:p>
            <a:pPr lvl="0"/>
            <a:endParaRPr lang="en-US" noProof="0" dirty="0" smtClean="0"/>
          </a:p>
        </p:txBody>
      </p:sp>
      <p:sp>
        <p:nvSpPr>
          <p:cNvPr id="11" name="Rectangle 2"/>
          <p:cNvSpPr>
            <a:spLocks noGrp="1" noChangeArrowheads="1"/>
          </p:cNvSpPr>
          <p:nvPr>
            <p:ph type="title"/>
          </p:nvPr>
        </p:nvSpPr>
        <p:spPr bwMode="auto">
          <a:xfrm>
            <a:off x="304800" y="457200"/>
            <a:ext cx="6858000" cy="990600"/>
          </a:xfrm>
          <a:prstGeom prst="rect">
            <a:avLst/>
          </a:prstGeom>
          <a:noFill/>
          <a:ln w="9525">
            <a:noFill/>
            <a:miter lim="800000"/>
            <a:headEnd/>
            <a:tailEnd/>
          </a:ln>
        </p:spPr>
        <p:txBody>
          <a:bodyPr/>
          <a:lstStyle>
            <a:lvl1pPr>
              <a:spcAft>
                <a:spcPts val="1200"/>
              </a:spcAft>
              <a:defRPr/>
            </a:lvl1pPr>
          </a:lstStyle>
          <a:p>
            <a:pPr lvl="0"/>
            <a:r>
              <a:rPr lang="is-IS" dirty="0"/>
              <a:t>Titelmasterformat durch Klicken bearbeiten</a:t>
            </a:r>
          </a:p>
        </p:txBody>
      </p:sp>
      <p:sp>
        <p:nvSpPr>
          <p:cNvPr id="4" name="Slide Number Placeholder 14"/>
          <p:cNvSpPr>
            <a:spLocks noGrp="1"/>
          </p:cNvSpPr>
          <p:nvPr>
            <p:ph type="sldNum" sz="quarter" idx="11"/>
          </p:nvPr>
        </p:nvSpPr>
        <p:spPr/>
        <p:txBody>
          <a:bodyPr/>
          <a:lstStyle>
            <a:lvl1pPr defTabSz="449263">
              <a:buClr>
                <a:srgbClr val="000000"/>
              </a:buClr>
              <a:buSzPct val="100000"/>
              <a:buFont typeface="Times New Roman" panose="02020603050405020304" pitchFamily="18" charset="0"/>
              <a:buNone/>
              <a:defRPr/>
            </a:lvl1pPr>
          </a:lstStyle>
          <a:p>
            <a:pPr>
              <a:defRPr/>
            </a:pPr>
            <a:fld id="{D5CF5936-C9EA-4580-889B-1B959487BCC5}" type="slidenum">
              <a:rPr lang="en-US">
                <a:solidFill>
                  <a:srgbClr val="3F3F3F">
                    <a:tint val="75000"/>
                  </a:srgbClr>
                </a:solidFill>
              </a:rPr>
              <a:pPr>
                <a:defRPr/>
              </a:pPr>
              <a:t>‹#›</a:t>
            </a:fld>
            <a:endParaRPr lang="en-US">
              <a:solidFill>
                <a:srgbClr val="3F3F3F">
                  <a:tint val="75000"/>
                </a:srgbClr>
              </a:solidFill>
            </a:endParaRPr>
          </a:p>
        </p:txBody>
      </p:sp>
      <p:sp>
        <p:nvSpPr>
          <p:cNvPr id="5" name="Date Placeholder 15"/>
          <p:cNvSpPr>
            <a:spLocks noGrp="1"/>
          </p:cNvSpPr>
          <p:nvPr>
            <p:ph type="dt" sz="half" idx="12"/>
          </p:nvPr>
        </p:nvSpPr>
        <p:spPr/>
        <p:txBody>
          <a:bodyPr/>
          <a:lstStyle>
            <a:lvl1pPr defTabSz="449263">
              <a:buClr>
                <a:srgbClr val="000000"/>
              </a:buClr>
              <a:buSzPct val="100000"/>
              <a:buFont typeface="Times New Roman" panose="02020603050405020304" pitchFamily="18" charset="0"/>
              <a:buNone/>
              <a:defRPr/>
            </a:lvl1pPr>
          </a:lstStyle>
          <a:p>
            <a:pPr>
              <a:defRPr/>
            </a:pPr>
            <a:endParaRPr lang="en-US">
              <a:solidFill>
                <a:srgbClr val="3F3F3F">
                  <a:tint val="75000"/>
                </a:srgbClr>
              </a:solidFill>
            </a:endParaRPr>
          </a:p>
        </p:txBody>
      </p:sp>
      <p:sp>
        <p:nvSpPr>
          <p:cNvPr id="6" name="Footer Placeholder 17"/>
          <p:cNvSpPr>
            <a:spLocks noGrp="1"/>
          </p:cNvSpPr>
          <p:nvPr>
            <p:ph type="ftr" sz="quarter" idx="13"/>
          </p:nvPr>
        </p:nvSpPr>
        <p:spPr/>
        <p:txBody>
          <a:bodyPr/>
          <a:lstStyle>
            <a:lvl1pPr defTabSz="449263">
              <a:buClr>
                <a:srgbClr val="000000"/>
              </a:buClr>
              <a:buSzPct val="100000"/>
              <a:buFont typeface="Times New Roman" panose="02020603050405020304" pitchFamily="18" charset="0"/>
              <a:buNone/>
              <a:defRPr/>
            </a:lvl1pPr>
          </a:lstStyle>
          <a:p>
            <a:pPr>
              <a:defRPr/>
            </a:pPr>
            <a:endParaRPr lang="en-US">
              <a:solidFill>
                <a:srgbClr val="3F3F3F">
                  <a:tint val="75000"/>
                </a:srgbClr>
              </a:solidFill>
            </a:endParaRPr>
          </a:p>
        </p:txBody>
      </p:sp>
    </p:spTree>
    <p:extLst>
      <p:ext uri="{BB962C8B-B14F-4D97-AF65-F5344CB8AC3E}">
        <p14:creationId xmlns:p14="http://schemas.microsoft.com/office/powerpoint/2010/main" val="3607979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708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27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663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449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469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033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19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802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490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349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090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240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638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9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478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78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17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929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782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529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B295C-D031-4305-8F0A-6023BB536831}" type="datetimeFigureOut">
              <a:rPr lang="en-US">
                <a:solidFill>
                  <a:prstClr val="black">
                    <a:tint val="75000"/>
                  </a:prstClr>
                </a:solidFill>
              </a:rPr>
              <a:pPr/>
              <a:t>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4DC35-D9C4-4CAD-BDFB-5F64695FD9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697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36C09"/>
              </a:solidFill>
              <a:latin typeface="Source Sans Pro Semibold" pitchFamily="34" charset="0"/>
            </a:endParaRPr>
          </a:p>
        </p:txBody>
      </p:sp>
      <p:sp>
        <p:nvSpPr>
          <p:cNvPr id="14" name="Rectangle 13"/>
          <p:cNvSpPr/>
          <p:nvPr/>
        </p:nvSpPr>
        <p:spPr>
          <a:xfrm>
            <a:off x="5943600" y="7620"/>
            <a:ext cx="3200400" cy="220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i="1" dirty="0">
              <a:solidFill>
                <a:srgbClr val="3F3F3F">
                  <a:lumMod val="60000"/>
                  <a:lumOff val="40000"/>
                </a:srgbClr>
              </a:solidFill>
            </a:endParaRPr>
          </a:p>
        </p:txBody>
      </p:sp>
      <p:cxnSp>
        <p:nvCxnSpPr>
          <p:cNvPr id="15" name="Straight Connector 14"/>
          <p:cNvCxnSpPr/>
          <p:nvPr/>
        </p:nvCxnSpPr>
        <p:spPr>
          <a:xfrm>
            <a:off x="8077200" y="228600"/>
            <a:ext cx="1066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48665" y="685800"/>
            <a:ext cx="7646668" cy="5735001"/>
          </a:xfrm>
          <a:prstGeom prst="rect">
            <a:avLst/>
          </a:prstGeom>
          <a:noFill/>
          <a:ln w="9525">
            <a:noFill/>
            <a:miter lim="800000"/>
            <a:headEnd/>
            <a:tailEnd/>
          </a:ln>
          <a:effectLst>
            <a:glow rad="63500">
              <a:schemeClr val="accent3">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sp>
        <p:nvSpPr>
          <p:cNvPr id="7" name="TextBox 6"/>
          <p:cNvSpPr txBox="1"/>
          <p:nvPr/>
        </p:nvSpPr>
        <p:spPr>
          <a:xfrm>
            <a:off x="2514600" y="904240"/>
            <a:ext cx="3581400" cy="461665"/>
          </a:xfrm>
          <a:prstGeom prst="rect">
            <a:avLst/>
          </a:prstGeom>
          <a:noFill/>
        </p:spPr>
        <p:txBody>
          <a:bodyPr wrap="square" rtlCol="0">
            <a:spAutoFit/>
          </a:bodyPr>
          <a:lstStyle/>
          <a:p>
            <a:pPr algn="ctr"/>
            <a:r>
              <a:rPr lang="en-US" sz="2400" b="1" dirty="0" smtClean="0">
                <a:solidFill>
                  <a:schemeClr val="bg2"/>
                </a:solidFill>
                <a:effectLst>
                  <a:outerShdw blurRad="38100" dist="38100" dir="2700000" algn="tl">
                    <a:srgbClr val="000000">
                      <a:alpha val="43137"/>
                    </a:srgbClr>
                  </a:outerShdw>
                </a:effectLst>
              </a:rPr>
              <a:t>SCALE</a:t>
            </a:r>
            <a:endParaRPr lang="en-US" sz="2400" b="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2461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7070471"/>
          </a:xfrm>
          <a:prstGeom prst="rect">
            <a:avLst/>
          </a:prstGeom>
        </p:spPr>
      </p:pic>
      <p:sp>
        <p:nvSpPr>
          <p:cNvPr id="3" name="TextBox 2"/>
          <p:cNvSpPr txBox="1"/>
          <p:nvPr/>
        </p:nvSpPr>
        <p:spPr>
          <a:xfrm>
            <a:off x="304800" y="1371600"/>
            <a:ext cx="3027880" cy="461665"/>
          </a:xfrm>
          <a:prstGeom prst="rect">
            <a:avLst/>
          </a:prstGeom>
          <a:solidFill>
            <a:schemeClr val="bg1">
              <a:lumMod val="65000"/>
              <a:alpha val="59000"/>
            </a:schemeClr>
          </a:solid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mj-lt"/>
              </a:rPr>
              <a:t>Wolverine Glacier </a:t>
            </a:r>
            <a:r>
              <a:rPr lang="en-US" sz="2400" b="1" dirty="0" smtClean="0">
                <a:solidFill>
                  <a:schemeClr val="bg1"/>
                </a:solidFill>
                <a:effectLst>
                  <a:outerShdw blurRad="38100" dist="38100" dir="2700000" algn="tl">
                    <a:srgbClr val="000000">
                      <a:alpha val="43137"/>
                    </a:srgbClr>
                  </a:outerShdw>
                </a:effectLst>
                <a:latin typeface="+mj-lt"/>
              </a:rPr>
              <a:t>, AK</a:t>
            </a:r>
            <a:endParaRPr lang="en-US" sz="24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9291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6200" y="246335"/>
            <a:ext cx="3581400" cy="461665"/>
          </a:xfrm>
          <a:prstGeom prst="rect">
            <a:avLst/>
          </a:prstGeom>
          <a:noFill/>
        </p:spPr>
        <p:txBody>
          <a:bodyPr wrap="square" rtlCol="0">
            <a:spAutoFit/>
          </a:bodyPr>
          <a:lstStyle/>
          <a:p>
            <a:r>
              <a:rPr lang="en-US" sz="2400" b="1" dirty="0" smtClean="0">
                <a:solidFill>
                  <a:schemeClr val="bg2"/>
                </a:solidFill>
                <a:effectLst>
                  <a:outerShdw blurRad="38100" dist="38100" dir="2700000" algn="tl">
                    <a:srgbClr val="000000">
                      <a:alpha val="43137"/>
                    </a:srgbClr>
                  </a:outerShdw>
                </a:effectLst>
              </a:rPr>
              <a:t>Current 8m Coverage</a:t>
            </a:r>
            <a:endParaRPr lang="en-US" sz="2400" b="1" dirty="0">
              <a:solidFill>
                <a:schemeClr val="bg2"/>
              </a:solidFill>
              <a:effectLst>
                <a:outerShdw blurRad="38100" dist="38100" dir="2700000" algn="tl">
                  <a:srgbClr val="000000">
                    <a:alpha val="43137"/>
                  </a:srgbClr>
                </a:outerShdw>
              </a:effectLst>
            </a:endParaRPr>
          </a:p>
        </p:txBody>
      </p:sp>
      <p:grpSp>
        <p:nvGrpSpPr>
          <p:cNvPr id="6" name="Group 4"/>
          <p:cNvGrpSpPr>
            <a:grpSpLocks noChangeAspect="1"/>
          </p:cNvGrpSpPr>
          <p:nvPr/>
        </p:nvGrpSpPr>
        <p:grpSpPr bwMode="auto">
          <a:xfrm rot="10800000" flipH="1">
            <a:off x="1143000" y="-44450"/>
            <a:ext cx="6745288" cy="6902450"/>
            <a:chOff x="720" y="-28"/>
            <a:chExt cx="4249" cy="4348"/>
          </a:xfrm>
        </p:grpSpPr>
        <p:sp>
          <p:nvSpPr>
            <p:cNvPr id="7" name="AutoShape 3"/>
            <p:cNvSpPr>
              <a:spLocks noChangeAspect="1" noChangeArrowheads="1" noTextEdit="1"/>
            </p:cNvSpPr>
            <p:nvPr/>
          </p:nvSpPr>
          <p:spPr bwMode="auto">
            <a:xfrm>
              <a:off x="720" y="-28"/>
              <a:ext cx="4249" cy="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 y="-27"/>
              <a:ext cx="4248" cy="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2438400" y="51062"/>
            <a:ext cx="4343400" cy="461665"/>
          </a:xfrm>
          <a:prstGeom prst="rect">
            <a:avLst/>
          </a:prstGeom>
          <a:solidFill>
            <a:schemeClr val="tx1">
              <a:lumMod val="50000"/>
              <a:lumOff val="50000"/>
              <a:alpha val="43000"/>
            </a:schemeClr>
          </a:solidFill>
        </p:spPr>
        <p:txBody>
          <a:bodyPr wrap="square" rtlCol="0">
            <a:spAutoFit/>
          </a:bodyPr>
          <a:lstStyle/>
          <a:p>
            <a:r>
              <a:rPr lang="en-US" sz="2400" b="1" dirty="0" smtClean="0">
                <a:solidFill>
                  <a:schemeClr val="bg2"/>
                </a:solidFill>
                <a:effectLst>
                  <a:outerShdw blurRad="38100" dist="38100" dir="2700000" algn="tl">
                    <a:srgbClr val="000000">
                      <a:alpha val="43137"/>
                    </a:srgbClr>
                  </a:outerShdw>
                </a:effectLst>
              </a:rPr>
              <a:t>Current 8m </a:t>
            </a:r>
            <a:r>
              <a:rPr lang="en-US" sz="2400" b="1" dirty="0" smtClean="0">
                <a:solidFill>
                  <a:schemeClr val="bg2"/>
                </a:solidFill>
                <a:effectLst>
                  <a:outerShdw blurRad="38100" dist="38100" dir="2700000" algn="tl">
                    <a:srgbClr val="000000">
                      <a:alpha val="43137"/>
                    </a:srgbClr>
                  </a:outerShdw>
                </a:effectLst>
              </a:rPr>
              <a:t>resolution </a:t>
            </a:r>
            <a:r>
              <a:rPr lang="en-US" sz="2400" b="1" dirty="0" smtClean="0">
                <a:solidFill>
                  <a:schemeClr val="bg2"/>
                </a:solidFill>
                <a:effectLst>
                  <a:outerShdw blurRad="38100" dist="38100" dir="2700000" algn="tl">
                    <a:srgbClr val="000000">
                      <a:alpha val="43137"/>
                    </a:srgbClr>
                  </a:outerShdw>
                </a:effectLst>
              </a:rPr>
              <a:t>Coverage</a:t>
            </a:r>
            <a:endParaRPr lang="en-US" sz="2400" b="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53269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 y="76200"/>
            <a:ext cx="3208338" cy="3208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9635"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3188" y="3558838"/>
            <a:ext cx="3798887" cy="3038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9636"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6550" y="307975"/>
            <a:ext cx="3543300" cy="3544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9637" name="Picture 6" descr="http://www.satnews.com/images_upload/558247637/ikonos-sat.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4463" y="3883025"/>
            <a:ext cx="3284537" cy="258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8" name="Picture 8" descr="http://launch.geoeye.com/LaunchSite/assets/images/GE2-Home-Page-Rendering.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9590" l="0" r="99706">
                        <a14:backgroundMark x1="27353" y1="22713" x2="30000" y2="19558"/>
                        <a14:backgroundMark x1="30882" y1="23344" x2="37941" y2="13565"/>
                        <a14:backgroundMark x1="41765" y1="19558" x2="56176" y2="5994"/>
                        <a14:backgroundMark x1="65000" y1="10726" x2="87353" y2="1262"/>
                        <a14:backgroundMark x1="46765" y1="19243" x2="57059" y2="7886"/>
                        <a14:backgroundMark x1="57647" y1="8517" x2="64706" y2="4101"/>
                        <a14:backgroundMark x1="98235" y1="2208" x2="93529" y2="0"/>
                        <a14:backgroundMark x1="97647" y1="2524" x2="92941" y2="315"/>
                        <a14:backgroundMark x1="80588" y1="1577" x2="93529" y2="0"/>
                      </a14:backgroundRemoval>
                    </a14:imgEffect>
                  </a14:imgLayer>
                </a14:imgProps>
              </a:ext>
              <a:ext uri="{28A0092B-C50C-407E-A947-70E740481C1C}">
                <a14:useLocalDpi xmlns:a14="http://schemas.microsoft.com/office/drawing/2010/main"/>
              </a:ext>
            </a:extLst>
          </a:blip>
          <a:srcRect/>
          <a:stretch>
            <a:fillRect/>
          </a:stretch>
        </p:blipFill>
        <p:spPr bwMode="auto">
          <a:xfrm>
            <a:off x="2438400" y="685800"/>
            <a:ext cx="3222625" cy="300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9"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517775" y="3478213"/>
            <a:ext cx="3810000" cy="285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214472" y="140603"/>
            <a:ext cx="6802437" cy="522972"/>
          </a:xfrm>
          <a:prstGeom prst="rect">
            <a:avLst/>
          </a:prstGeom>
          <a:solidFill>
            <a:schemeClr val="tx1">
              <a:lumMod val="50000"/>
              <a:lumOff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rgbClr val="FFFFFF"/>
                </a:solidFill>
                <a:effectLst>
                  <a:outerShdw blurRad="38100" dist="38100" dir="2700000" algn="tl">
                    <a:srgbClr val="000000">
                      <a:alpha val="43137"/>
                    </a:srgbClr>
                  </a:outerShdw>
                </a:effectLst>
                <a:latin typeface="Source Sans Pro Semibold" pitchFamily="34" charset="0"/>
              </a:rPr>
              <a:t>Digital Globe </a:t>
            </a:r>
            <a:r>
              <a:rPr lang="en-US" b="1" dirty="0" smtClean="0">
                <a:solidFill>
                  <a:srgbClr val="FFFFFF"/>
                </a:solidFill>
                <a:effectLst>
                  <a:outerShdw blurRad="38100" dist="38100" dir="2700000" algn="tl">
                    <a:srgbClr val="000000">
                      <a:alpha val="43137"/>
                    </a:srgbClr>
                  </a:outerShdw>
                </a:effectLst>
                <a:latin typeface="Source Sans Pro Semibold" pitchFamily="34" charset="0"/>
              </a:rPr>
              <a:t>Satellites Used for the </a:t>
            </a:r>
            <a:r>
              <a:rPr lang="en-US" b="1" dirty="0" err="1" smtClean="0">
                <a:solidFill>
                  <a:srgbClr val="FFFFFF"/>
                </a:solidFill>
                <a:effectLst>
                  <a:outerShdw blurRad="38100" dist="38100" dir="2700000" algn="tl">
                    <a:srgbClr val="000000">
                      <a:alpha val="43137"/>
                    </a:srgbClr>
                  </a:outerShdw>
                </a:effectLst>
                <a:latin typeface="Source Sans Pro Semibold" pitchFamily="34" charset="0"/>
              </a:rPr>
              <a:t>ArcticDEMs</a:t>
            </a:r>
            <a:endParaRPr lang="en-US" b="1" dirty="0">
              <a:solidFill>
                <a:srgbClr val="FFFFFF"/>
              </a:solidFill>
              <a:effectLst>
                <a:outerShdw blurRad="38100" dist="38100" dir="2700000" algn="tl">
                  <a:srgbClr val="000000">
                    <a:alpha val="43137"/>
                  </a:srgbClr>
                </a:outerShdw>
              </a:effectLst>
              <a:latin typeface="Source Sans Pro Semibold" pitchFamily="34" charset="0"/>
            </a:endParaRPr>
          </a:p>
        </p:txBody>
      </p:sp>
      <p:sp>
        <p:nvSpPr>
          <p:cNvPr id="3" name="Rectangle 2"/>
          <p:cNvSpPr/>
          <p:nvPr/>
        </p:nvSpPr>
        <p:spPr>
          <a:xfrm>
            <a:off x="7712075" y="6335713"/>
            <a:ext cx="1270000" cy="30956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16" name="Rectangle 15"/>
          <p:cNvSpPr/>
          <p:nvPr/>
        </p:nvSpPr>
        <p:spPr>
          <a:xfrm>
            <a:off x="2444750" y="2997200"/>
            <a:ext cx="1268413" cy="30956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4" name="Rectangle 3"/>
          <p:cNvSpPr/>
          <p:nvPr/>
        </p:nvSpPr>
        <p:spPr>
          <a:xfrm>
            <a:off x="530225" y="3040063"/>
            <a:ext cx="1358900" cy="369887"/>
          </a:xfrm>
          <a:prstGeom prst="rect">
            <a:avLst/>
          </a:prstGeom>
        </p:spPr>
        <p:txBody>
          <a:bodyPr wrap="none">
            <a:spAutoFit/>
          </a:bodyPr>
          <a:lstStyle/>
          <a:p>
            <a:pPr>
              <a:defRPr/>
            </a:pPr>
            <a:r>
              <a:rPr lang="en-US" dirty="0">
                <a:solidFill>
                  <a:srgbClr val="FFFFFF"/>
                </a:solidFill>
                <a:ea typeface="MS PGothic" pitchFamily="34" charset="-128"/>
              </a:rPr>
              <a:t>WorldView-2</a:t>
            </a:r>
          </a:p>
        </p:txBody>
      </p:sp>
      <p:sp>
        <p:nvSpPr>
          <p:cNvPr id="17" name="Rectangle 16"/>
          <p:cNvSpPr/>
          <p:nvPr/>
        </p:nvSpPr>
        <p:spPr>
          <a:xfrm>
            <a:off x="3113088" y="2687638"/>
            <a:ext cx="892175" cy="369887"/>
          </a:xfrm>
          <a:prstGeom prst="rect">
            <a:avLst/>
          </a:prstGeom>
        </p:spPr>
        <p:txBody>
          <a:bodyPr wrap="none">
            <a:spAutoFit/>
          </a:bodyPr>
          <a:lstStyle/>
          <a:p>
            <a:pPr>
              <a:defRPr/>
            </a:pPr>
            <a:r>
              <a:rPr lang="en-US" dirty="0">
                <a:solidFill>
                  <a:srgbClr val="FFFFFF"/>
                </a:solidFill>
                <a:ea typeface="MS PGothic" pitchFamily="34" charset="-128"/>
              </a:rPr>
              <a:t>GeoEye</a:t>
            </a:r>
          </a:p>
        </p:txBody>
      </p:sp>
      <p:sp>
        <p:nvSpPr>
          <p:cNvPr id="18" name="Rectangle 17"/>
          <p:cNvSpPr/>
          <p:nvPr/>
        </p:nvSpPr>
        <p:spPr>
          <a:xfrm>
            <a:off x="5799138" y="2713038"/>
            <a:ext cx="1103312" cy="369887"/>
          </a:xfrm>
          <a:prstGeom prst="rect">
            <a:avLst/>
          </a:prstGeom>
        </p:spPr>
        <p:txBody>
          <a:bodyPr wrap="none">
            <a:spAutoFit/>
          </a:bodyPr>
          <a:lstStyle/>
          <a:p>
            <a:pPr>
              <a:defRPr/>
            </a:pPr>
            <a:r>
              <a:rPr lang="en-US" dirty="0">
                <a:solidFill>
                  <a:srgbClr val="FFFFFF"/>
                </a:solidFill>
                <a:ea typeface="MS PGothic" pitchFamily="34" charset="-128"/>
              </a:rPr>
              <a:t>QuickBird</a:t>
            </a:r>
          </a:p>
        </p:txBody>
      </p:sp>
      <p:sp>
        <p:nvSpPr>
          <p:cNvPr id="19" name="Rectangle 18"/>
          <p:cNvSpPr/>
          <p:nvPr/>
        </p:nvSpPr>
        <p:spPr>
          <a:xfrm>
            <a:off x="1625600" y="4052888"/>
            <a:ext cx="933450" cy="369887"/>
          </a:xfrm>
          <a:prstGeom prst="rect">
            <a:avLst/>
          </a:prstGeom>
        </p:spPr>
        <p:txBody>
          <a:bodyPr wrap="none">
            <a:spAutoFit/>
          </a:bodyPr>
          <a:lstStyle/>
          <a:p>
            <a:pPr>
              <a:defRPr/>
            </a:pPr>
            <a:r>
              <a:rPr lang="en-US" dirty="0">
                <a:solidFill>
                  <a:srgbClr val="FFFFFF"/>
                </a:solidFill>
                <a:ea typeface="MS PGothic" pitchFamily="34" charset="-128"/>
              </a:rPr>
              <a:t>IKONOS</a:t>
            </a:r>
          </a:p>
        </p:txBody>
      </p:sp>
      <p:sp>
        <p:nvSpPr>
          <p:cNvPr id="20" name="Rectangle 19"/>
          <p:cNvSpPr/>
          <p:nvPr/>
        </p:nvSpPr>
        <p:spPr>
          <a:xfrm>
            <a:off x="3956050" y="6292850"/>
            <a:ext cx="1357313" cy="369888"/>
          </a:xfrm>
          <a:prstGeom prst="rect">
            <a:avLst/>
          </a:prstGeom>
        </p:spPr>
        <p:txBody>
          <a:bodyPr wrap="none">
            <a:spAutoFit/>
          </a:bodyPr>
          <a:lstStyle/>
          <a:p>
            <a:pPr>
              <a:defRPr/>
            </a:pPr>
            <a:r>
              <a:rPr lang="en-US" dirty="0">
                <a:solidFill>
                  <a:srgbClr val="FFFFFF"/>
                </a:solidFill>
                <a:ea typeface="MS PGothic" pitchFamily="34" charset="-128"/>
              </a:rPr>
              <a:t>WorldView-3</a:t>
            </a:r>
          </a:p>
        </p:txBody>
      </p:sp>
      <p:sp>
        <p:nvSpPr>
          <p:cNvPr id="21" name="Rectangle 20"/>
          <p:cNvSpPr/>
          <p:nvPr/>
        </p:nvSpPr>
        <p:spPr>
          <a:xfrm>
            <a:off x="6692900" y="6319838"/>
            <a:ext cx="1357313" cy="369887"/>
          </a:xfrm>
          <a:prstGeom prst="rect">
            <a:avLst/>
          </a:prstGeom>
        </p:spPr>
        <p:txBody>
          <a:bodyPr wrap="none">
            <a:spAutoFit/>
          </a:bodyPr>
          <a:lstStyle/>
          <a:p>
            <a:pPr>
              <a:defRPr/>
            </a:pPr>
            <a:r>
              <a:rPr lang="en-US" dirty="0">
                <a:solidFill>
                  <a:srgbClr val="FFFFFF"/>
                </a:solidFill>
                <a:ea typeface="MS PGothic" pitchFamily="34" charset="-128"/>
              </a:rPr>
              <a:t>WorldView-1</a:t>
            </a:r>
          </a:p>
        </p:txBody>
      </p:sp>
      <p:sp>
        <p:nvSpPr>
          <p:cNvPr id="2" name="Oval 1"/>
          <p:cNvSpPr/>
          <p:nvPr/>
        </p:nvSpPr>
        <p:spPr>
          <a:xfrm>
            <a:off x="484620" y="254000"/>
            <a:ext cx="2633663" cy="3352800"/>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36C09"/>
              </a:solidFill>
            </a:endParaRPr>
          </a:p>
        </p:txBody>
      </p:sp>
      <p:sp>
        <p:nvSpPr>
          <p:cNvPr id="22" name="Oval 21"/>
          <p:cNvSpPr/>
          <p:nvPr/>
        </p:nvSpPr>
        <p:spPr>
          <a:xfrm>
            <a:off x="5943600" y="3395446"/>
            <a:ext cx="2633663" cy="3352800"/>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36C09"/>
              </a:solidFill>
            </a:endParaRPr>
          </a:p>
        </p:txBody>
      </p:sp>
      <p:sp>
        <p:nvSpPr>
          <p:cNvPr id="23" name="Oval 22"/>
          <p:cNvSpPr/>
          <p:nvPr/>
        </p:nvSpPr>
        <p:spPr>
          <a:xfrm>
            <a:off x="3118283" y="3277611"/>
            <a:ext cx="2633663" cy="3352800"/>
          </a:xfrm>
          <a:prstGeom prst="ellipse">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36C09"/>
              </a:solidFill>
            </a:endParaRPr>
          </a:p>
        </p:txBody>
      </p:sp>
    </p:spTree>
    <p:extLst>
      <p:ext uri="{BB962C8B-B14F-4D97-AF65-F5344CB8AC3E}">
        <p14:creationId xmlns:p14="http://schemas.microsoft.com/office/powerpoint/2010/main" val="3780964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936" y="22746"/>
            <a:ext cx="9427936" cy="683525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7" y="2274"/>
            <a:ext cx="9247909" cy="6855725"/>
          </a:xfrm>
          <a:prstGeom prst="rect">
            <a:avLst/>
          </a:prstGeom>
        </p:spPr>
      </p:pic>
      <p:sp>
        <p:nvSpPr>
          <p:cNvPr id="2" name="TextBox 1"/>
          <p:cNvSpPr txBox="1"/>
          <p:nvPr/>
        </p:nvSpPr>
        <p:spPr>
          <a:xfrm>
            <a:off x="-20320" y="990600"/>
            <a:ext cx="1742400" cy="400110"/>
          </a:xfrm>
          <a:prstGeom prst="rect">
            <a:avLst/>
          </a:prstGeom>
          <a:solidFill>
            <a:schemeClr val="tx1">
              <a:lumMod val="50000"/>
              <a:lumOff val="50000"/>
              <a:alpha val="68000"/>
            </a:schemeClr>
          </a:solid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latin typeface="+mj-lt"/>
              </a:rPr>
              <a:t>Anchorage, AK</a:t>
            </a:r>
            <a:endParaRPr lang="en-US" sz="20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05326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729507" cy="6858000"/>
          </a:xfrm>
          <a:prstGeom prst="rect">
            <a:avLst/>
          </a:prstGeom>
        </p:spPr>
      </p:pic>
      <p:sp>
        <p:nvSpPr>
          <p:cNvPr id="2" name="Rectangle 1"/>
          <p:cNvSpPr/>
          <p:nvPr/>
        </p:nvSpPr>
        <p:spPr>
          <a:xfrm>
            <a:off x="381000" y="1905000"/>
            <a:ext cx="2024016" cy="400110"/>
          </a:xfrm>
          <a:prstGeom prst="rect">
            <a:avLst/>
          </a:prstGeom>
          <a:solidFill>
            <a:schemeClr val="tx1">
              <a:lumMod val="50000"/>
              <a:lumOff val="50000"/>
              <a:alpha val="75000"/>
            </a:schemeClr>
          </a:solidFill>
        </p:spPr>
        <p:txBody>
          <a:bodyPr wrap="none">
            <a:spAutoFit/>
          </a:bodyPr>
          <a:lstStyle/>
          <a:p>
            <a:r>
              <a:rPr lang="en-US" sz="2000" b="1" dirty="0" smtClean="0">
                <a:solidFill>
                  <a:schemeClr val="bg1"/>
                </a:solidFill>
                <a:effectLst>
                  <a:outerShdw blurRad="38100" dist="38100" dir="2700000" algn="tl">
                    <a:srgbClr val="000000">
                      <a:alpha val="43137"/>
                    </a:srgbClr>
                  </a:outerShdw>
                </a:effectLst>
              </a:rPr>
              <a:t>Kodiak Island, AK</a:t>
            </a:r>
          </a:p>
        </p:txBody>
      </p:sp>
    </p:spTree>
    <p:extLst>
      <p:ext uri="{BB962C8B-B14F-4D97-AF65-F5344CB8AC3E}">
        <p14:creationId xmlns:p14="http://schemas.microsoft.com/office/powerpoint/2010/main" val="604344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609600"/>
            <a:ext cx="7970837" cy="10309226"/>
          </a:xfrm>
          <a:prstGeom prst="rect">
            <a:avLst/>
          </a:prstGeom>
          <a:solidFill>
            <a:schemeClr val="bg1">
              <a:alpha val="75000"/>
            </a:schemeClr>
          </a:solidFill>
          <a:ln>
            <a:noFill/>
          </a:ln>
          <a:effectLs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048000" cy="696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24000" y="38100"/>
            <a:ext cx="838200" cy="57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46"/>
            <a:endParaRPr lang="en-US">
              <a:solidFill>
                <a:prstClr val="white"/>
              </a:solidFill>
            </a:endParaRPr>
          </a:p>
        </p:txBody>
      </p:sp>
      <p:sp>
        <p:nvSpPr>
          <p:cNvPr id="4" name="Rectangle 3"/>
          <p:cNvSpPr/>
          <p:nvPr/>
        </p:nvSpPr>
        <p:spPr>
          <a:xfrm>
            <a:off x="4953000" y="4114800"/>
            <a:ext cx="2350900" cy="369332"/>
          </a:xfrm>
          <a:prstGeom prst="rect">
            <a:avLst/>
          </a:prstGeom>
          <a:solidFill>
            <a:schemeClr val="tx1">
              <a:lumMod val="50000"/>
              <a:lumOff val="50000"/>
              <a:alpha val="72000"/>
            </a:schemeClr>
          </a:solidFill>
        </p:spPr>
        <p:txBody>
          <a:bodyPr wrap="none">
            <a:spAutoFit/>
          </a:bodyPr>
          <a:lstStyle/>
          <a:p>
            <a:r>
              <a:rPr lang="en-US" b="1" dirty="0">
                <a:solidFill>
                  <a:schemeClr val="bg1"/>
                </a:solidFill>
                <a:effectLst>
                  <a:outerShdw blurRad="38100" dist="38100" dir="2700000" algn="tl">
                    <a:srgbClr val="000000">
                      <a:alpha val="43137"/>
                    </a:srgbClr>
                  </a:outerShdw>
                </a:effectLst>
              </a:rPr>
              <a:t>Novaya Zemlya, Russia</a:t>
            </a:r>
            <a:endParaRPr lang="en-US" dirty="0"/>
          </a:p>
        </p:txBody>
      </p:sp>
      <p:sp>
        <p:nvSpPr>
          <p:cNvPr id="5" name="Rectangle 4"/>
          <p:cNvSpPr/>
          <p:nvPr/>
        </p:nvSpPr>
        <p:spPr>
          <a:xfrm>
            <a:off x="2895600" y="0"/>
            <a:ext cx="7315200"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11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Displaying Yunaska Island, Alask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2438400"/>
            <a:ext cx="9144000" cy="10840151"/>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3886200" y="838200"/>
            <a:ext cx="2590800" cy="400110"/>
          </a:xfrm>
          <a:prstGeom prst="rect">
            <a:avLst/>
          </a:prstGeom>
          <a:solidFill>
            <a:schemeClr val="tx1">
              <a:lumMod val="50000"/>
              <a:lumOff val="50000"/>
              <a:alpha val="74000"/>
            </a:schemeClr>
          </a:solidFill>
        </p:spPr>
        <p:txBody>
          <a:bodyPr wrap="square" rtlCol="0" anchor="ctr">
            <a:spAutoFit/>
          </a:bodyPr>
          <a:lstStyle/>
          <a:p>
            <a:r>
              <a:rPr lang="en-US" sz="2000" b="1" dirty="0" err="1" smtClean="0">
                <a:solidFill>
                  <a:srgbClr val="FFFFFF"/>
                </a:solidFill>
                <a:effectLst>
                  <a:outerShdw blurRad="38100" dist="38100" dir="2700000" algn="tl">
                    <a:srgbClr val="000000">
                      <a:alpha val="43137"/>
                    </a:srgbClr>
                  </a:outerShdw>
                </a:effectLst>
              </a:rPr>
              <a:t>Unaska</a:t>
            </a:r>
            <a:r>
              <a:rPr lang="en-US" sz="2000" b="1" dirty="0" smtClean="0">
                <a:solidFill>
                  <a:srgbClr val="FFFFFF"/>
                </a:solidFill>
                <a:effectLst>
                  <a:outerShdw blurRad="38100" dist="38100" dir="2700000" algn="tl">
                    <a:srgbClr val="000000">
                      <a:alpha val="43137"/>
                    </a:srgbClr>
                  </a:outerShdw>
                </a:effectLst>
              </a:rPr>
              <a:t> </a:t>
            </a:r>
            <a:r>
              <a:rPr lang="en-US" sz="2000" b="1" dirty="0" smtClean="0">
                <a:solidFill>
                  <a:srgbClr val="FFFFFF"/>
                </a:solidFill>
                <a:effectLst>
                  <a:outerShdw blurRad="38100" dist="38100" dir="2700000" algn="tl">
                    <a:srgbClr val="000000">
                      <a:alpha val="43137"/>
                    </a:srgbClr>
                  </a:outerShdw>
                </a:effectLst>
              </a:rPr>
              <a:t>Island</a:t>
            </a:r>
            <a:r>
              <a:rPr lang="en-US" sz="2000" b="1" dirty="0">
                <a:solidFill>
                  <a:srgbClr val="FFFFFF"/>
                </a:solidFill>
                <a:effectLst>
                  <a:outerShdw blurRad="38100" dist="38100" dir="2700000" algn="tl">
                    <a:srgbClr val="000000">
                      <a:alpha val="43137"/>
                    </a:srgbClr>
                  </a:outerShdw>
                </a:effectLst>
              </a:rPr>
              <a:t>, </a:t>
            </a:r>
            <a:r>
              <a:rPr lang="en-US" sz="2000" b="1" dirty="0" smtClean="0">
                <a:solidFill>
                  <a:srgbClr val="FFFFFF"/>
                </a:solidFill>
                <a:effectLst>
                  <a:outerShdw blurRad="38100" dist="38100" dir="2700000" algn="tl">
                    <a:srgbClr val="000000">
                      <a:alpha val="43137"/>
                    </a:srgbClr>
                  </a:outerShdw>
                </a:effectLst>
              </a:rPr>
              <a:t>Alaska</a:t>
            </a:r>
            <a:endParaRPr lang="en-US" sz="2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549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397825" y="609600"/>
            <a:ext cx="5638800" cy="400110"/>
          </a:xfrm>
          <a:prstGeom prst="rect">
            <a:avLst/>
          </a:prstGeom>
          <a:solidFill>
            <a:schemeClr val="tx1">
              <a:lumMod val="50000"/>
              <a:lumOff val="50000"/>
              <a:alpha val="69000"/>
            </a:schemeClr>
          </a:solidFill>
        </p:spPr>
        <p:txBody>
          <a:bodyPr wrap="square">
            <a:spAutoFit/>
          </a:bodyPr>
          <a:lstStyle/>
          <a:p>
            <a:pPr algn="ctr"/>
            <a:r>
              <a:rPr lang="en-US" sz="2000" b="1" dirty="0" err="1">
                <a:solidFill>
                  <a:srgbClr val="FFFFFF"/>
                </a:solidFill>
                <a:effectLst>
                  <a:outerShdw blurRad="38100" dist="38100" dir="2700000" algn="tl">
                    <a:srgbClr val="000000">
                      <a:alpha val="43137"/>
                    </a:srgbClr>
                  </a:outerShdw>
                </a:effectLst>
              </a:rPr>
              <a:t>Thermokarst</a:t>
            </a:r>
            <a:r>
              <a:rPr lang="en-US" sz="2000" b="1" dirty="0">
                <a:solidFill>
                  <a:srgbClr val="FFFFFF"/>
                </a:solidFill>
                <a:effectLst>
                  <a:outerShdw blurRad="38100" dist="38100" dir="2700000" algn="tl">
                    <a:srgbClr val="000000">
                      <a:alpha val="43137"/>
                    </a:srgbClr>
                  </a:outerShdw>
                </a:effectLst>
              </a:rPr>
              <a:t> collapse, </a:t>
            </a:r>
            <a:r>
              <a:rPr lang="en-US" sz="2000" b="1" dirty="0" err="1">
                <a:solidFill>
                  <a:srgbClr val="FFFFFF"/>
                </a:solidFill>
                <a:effectLst>
                  <a:outerShdw blurRad="38100" dist="38100" dir="2700000" algn="tl">
                    <a:srgbClr val="000000">
                      <a:alpha val="43137"/>
                    </a:srgbClr>
                  </a:outerShdw>
                </a:effectLst>
              </a:rPr>
              <a:t>Kuparuk</a:t>
            </a:r>
            <a:r>
              <a:rPr lang="en-US" sz="2000" b="1" dirty="0">
                <a:solidFill>
                  <a:srgbClr val="FFFFFF"/>
                </a:solidFill>
                <a:effectLst>
                  <a:outerShdw blurRad="38100" dist="38100" dir="2700000" algn="tl">
                    <a:srgbClr val="000000">
                      <a:alpha val="43137"/>
                    </a:srgbClr>
                  </a:outerShdw>
                </a:effectLst>
              </a:rPr>
              <a:t> watershed, Alaska</a:t>
            </a:r>
            <a:endParaRPr lang="en-US" sz="2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6601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5240"/>
            <a:ext cx="9144000" cy="6205538"/>
            <a:chOff x="0" y="0"/>
            <a:chExt cx="9144000" cy="6205538"/>
          </a:xfrm>
        </p:grpSpPr>
        <p:sp>
          <p:nvSpPr>
            <p:cNvPr id="16386" name="Text Box 7"/>
            <p:cNvSpPr txBox="1">
              <a:spLocks noChangeArrowheads="1"/>
            </p:cNvSpPr>
            <p:nvPr/>
          </p:nvSpPr>
          <p:spPr bwMode="auto">
            <a:xfrm>
              <a:off x="0" y="0"/>
              <a:ext cx="9144000" cy="461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57200" eaLnBrk="1" fontAlgn="base" hangingPunct="1">
                <a:spcBef>
                  <a:spcPct val="0"/>
                </a:spcBef>
                <a:spcAft>
                  <a:spcPct val="0"/>
                </a:spcAft>
              </a:pPr>
              <a:r>
                <a:rPr lang="en-US" altLang="en-US" smtClean="0">
                  <a:solidFill>
                    <a:srgbClr val="FFFFFF"/>
                  </a:solidFill>
                  <a:cs typeface="Arial" panose="020B0604020202020204" pitchFamily="34" charset="0"/>
                </a:rPr>
                <a:t>Russian High Arctic Ice Changes</a:t>
              </a:r>
            </a:p>
          </p:txBody>
        </p:sp>
        <p:pic>
          <p:nvPicPr>
            <p:cNvPr id="16387" name="Picture 2" descr="Vavilov_Spring_2014_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52463"/>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3"/>
            <p:cNvSpPr txBox="1">
              <a:spLocks noChangeArrowheads="1"/>
            </p:cNvSpPr>
            <p:nvPr/>
          </p:nvSpPr>
          <p:spPr bwMode="auto">
            <a:xfrm>
              <a:off x="6556375" y="781050"/>
              <a:ext cx="1517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mtClean="0">
                  <a:solidFill>
                    <a:prstClr val="black"/>
                  </a:solidFill>
                  <a:latin typeface="Arial Narrow Bold" panose="020B0706020202030204" pitchFamily="34" charset="0"/>
                </a:rPr>
                <a:t>March 2014</a:t>
              </a:r>
            </a:p>
          </p:txBody>
        </p:sp>
        <p:sp>
          <p:nvSpPr>
            <p:cNvPr id="2" name="Rectangle 1"/>
            <p:cNvSpPr/>
            <p:nvPr/>
          </p:nvSpPr>
          <p:spPr>
            <a:xfrm>
              <a:off x="381000" y="1524000"/>
              <a:ext cx="1905000" cy="369332"/>
            </a:xfrm>
            <a:prstGeom prst="rect">
              <a:avLst/>
            </a:prstGeom>
            <a:solidFill>
              <a:schemeClr val="tx1">
                <a:lumMod val="50000"/>
                <a:lumOff val="50000"/>
                <a:alpha val="68000"/>
              </a:schemeClr>
            </a:solidFill>
          </p:spPr>
          <p:txBody>
            <a:bodyPr wrap="square">
              <a:spAutoFit/>
            </a:bodyPr>
            <a:lstStyle/>
            <a:p>
              <a:pPr defTabSz="457200" fontAlgn="base">
                <a:spcBef>
                  <a:spcPct val="0"/>
                </a:spcBef>
                <a:spcAft>
                  <a:spcPct val="0"/>
                </a:spcAft>
              </a:pPr>
              <a:r>
                <a:rPr lang="en-US" altLang="en-US" b="1" dirty="0" err="1" smtClean="0">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Vavilov</a:t>
              </a:r>
              <a:r>
                <a:rPr lang="en-US" altLang="en-US" b="1" dirty="0" smtClean="0">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Ice </a:t>
              </a:r>
              <a:r>
                <a:rPr lang="en-US" altLang="en-US" b="1" dirty="0">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Cap</a:t>
              </a:r>
            </a:p>
          </p:txBody>
        </p:sp>
      </p:grpSp>
      <p:grpSp>
        <p:nvGrpSpPr>
          <p:cNvPr id="7" name="Group 6"/>
          <p:cNvGrpSpPr/>
          <p:nvPr/>
        </p:nvGrpSpPr>
        <p:grpSpPr>
          <a:xfrm>
            <a:off x="0" y="0"/>
            <a:ext cx="9144000" cy="6205538"/>
            <a:chOff x="0" y="0"/>
            <a:chExt cx="9144000" cy="6205538"/>
          </a:xfrm>
        </p:grpSpPr>
        <p:sp>
          <p:nvSpPr>
            <p:cNvPr id="8" name="Text Box 7"/>
            <p:cNvSpPr txBox="1">
              <a:spLocks noChangeArrowheads="1"/>
            </p:cNvSpPr>
            <p:nvPr/>
          </p:nvSpPr>
          <p:spPr bwMode="auto">
            <a:xfrm>
              <a:off x="0" y="0"/>
              <a:ext cx="9144000" cy="461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57200" eaLnBrk="1" fontAlgn="base" hangingPunct="1">
                <a:spcBef>
                  <a:spcPct val="0"/>
                </a:spcBef>
                <a:spcAft>
                  <a:spcPct val="0"/>
                </a:spcAft>
              </a:pPr>
              <a:r>
                <a:rPr lang="en-US" altLang="en-US" smtClean="0">
                  <a:solidFill>
                    <a:srgbClr val="FFFFFF"/>
                  </a:solidFill>
                  <a:cs typeface="Arial" panose="020B0604020202020204" pitchFamily="34" charset="0"/>
                </a:rPr>
                <a:t>Russian High Arctic Ice Changes</a:t>
              </a:r>
            </a:p>
          </p:txBody>
        </p:sp>
        <p:pic>
          <p:nvPicPr>
            <p:cNvPr id="9" name="Picture 2" descr="Vavilov_Spring_2015_Imag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2463"/>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a:spLocks noChangeArrowheads="1"/>
            </p:cNvSpPr>
            <p:nvPr/>
          </p:nvSpPr>
          <p:spPr bwMode="auto">
            <a:xfrm>
              <a:off x="6556375" y="781050"/>
              <a:ext cx="1517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mtClean="0">
                  <a:solidFill>
                    <a:prstClr val="black"/>
                  </a:solidFill>
                  <a:latin typeface="Arial Narrow Bold" panose="020B0706020202030204" pitchFamily="34" charset="0"/>
                </a:rPr>
                <a:t>March 2015</a:t>
              </a:r>
            </a:p>
          </p:txBody>
        </p:sp>
        <p:sp>
          <p:nvSpPr>
            <p:cNvPr id="11" name="Rectangle 10"/>
            <p:cNvSpPr/>
            <p:nvPr/>
          </p:nvSpPr>
          <p:spPr>
            <a:xfrm>
              <a:off x="381000" y="1524000"/>
              <a:ext cx="1905000" cy="369332"/>
            </a:xfrm>
            <a:prstGeom prst="rect">
              <a:avLst/>
            </a:prstGeom>
            <a:solidFill>
              <a:schemeClr val="tx1">
                <a:lumMod val="50000"/>
                <a:lumOff val="50000"/>
                <a:alpha val="68000"/>
              </a:schemeClr>
            </a:solidFill>
          </p:spPr>
          <p:txBody>
            <a:bodyPr wrap="square">
              <a:spAutoFit/>
            </a:bodyPr>
            <a:lstStyle/>
            <a:p>
              <a:pPr defTabSz="457200" fontAlgn="base">
                <a:spcBef>
                  <a:spcPct val="0"/>
                </a:spcBef>
                <a:spcAft>
                  <a:spcPct val="0"/>
                </a:spcAft>
              </a:pPr>
              <a:r>
                <a:rPr lang="en-US" altLang="en-US" b="1" dirty="0" err="1" smtClean="0">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Vavilov</a:t>
              </a:r>
              <a:r>
                <a:rPr lang="en-US" altLang="en-US" b="1" dirty="0" smtClean="0">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Ice </a:t>
              </a:r>
              <a:r>
                <a:rPr lang="en-US" altLang="en-US" b="1" dirty="0">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Cap</a:t>
              </a:r>
            </a:p>
          </p:txBody>
        </p:sp>
      </p:grpSp>
      <p:grpSp>
        <p:nvGrpSpPr>
          <p:cNvPr id="17" name="Group 16"/>
          <p:cNvGrpSpPr/>
          <p:nvPr/>
        </p:nvGrpSpPr>
        <p:grpSpPr>
          <a:xfrm>
            <a:off x="-152400" y="0"/>
            <a:ext cx="9144000" cy="6734889"/>
            <a:chOff x="0" y="0"/>
            <a:chExt cx="9144000" cy="6734889"/>
          </a:xfrm>
        </p:grpSpPr>
        <p:sp>
          <p:nvSpPr>
            <p:cNvPr id="18" name="Text Box 7"/>
            <p:cNvSpPr txBox="1">
              <a:spLocks noChangeArrowheads="1"/>
            </p:cNvSpPr>
            <p:nvPr/>
          </p:nvSpPr>
          <p:spPr bwMode="auto">
            <a:xfrm>
              <a:off x="0" y="0"/>
              <a:ext cx="9144000" cy="461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57200" eaLnBrk="1" fontAlgn="base" hangingPunct="1">
                <a:spcBef>
                  <a:spcPct val="0"/>
                </a:spcBef>
                <a:spcAft>
                  <a:spcPct val="0"/>
                </a:spcAft>
              </a:pPr>
              <a:r>
                <a:rPr lang="en-US" altLang="en-US" smtClean="0">
                  <a:solidFill>
                    <a:srgbClr val="FFFFFF"/>
                  </a:solidFill>
                  <a:cs typeface="Arial" panose="020B0604020202020204" pitchFamily="34" charset="0"/>
                </a:rPr>
                <a:t>Russian High Arctic Ice Changes</a:t>
              </a:r>
            </a:p>
          </p:txBody>
        </p:sp>
        <p:pic>
          <p:nvPicPr>
            <p:cNvPr id="19" name="Picture 2" descr="Vavilov_Spring_2016_Imag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2463"/>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3"/>
            <p:cNvSpPr txBox="1">
              <a:spLocks noChangeArrowheads="1"/>
            </p:cNvSpPr>
            <p:nvPr/>
          </p:nvSpPr>
          <p:spPr bwMode="auto">
            <a:xfrm>
              <a:off x="6556375" y="781050"/>
              <a:ext cx="1517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200" eaLnBrk="1" fontAlgn="base" hangingPunct="1">
                <a:spcBef>
                  <a:spcPct val="0"/>
                </a:spcBef>
                <a:spcAft>
                  <a:spcPct val="0"/>
                </a:spcAft>
              </a:pPr>
              <a:r>
                <a:rPr lang="en-US" altLang="en-US" smtClean="0">
                  <a:solidFill>
                    <a:prstClr val="black"/>
                  </a:solidFill>
                  <a:latin typeface="Arial Narrow Bold" panose="020B0706020202030204" pitchFamily="34" charset="0"/>
                </a:rPr>
                <a:t>March 2016</a:t>
              </a:r>
            </a:p>
          </p:txBody>
        </p:sp>
        <p:sp>
          <p:nvSpPr>
            <p:cNvPr id="21" name="Rectangle 20"/>
            <p:cNvSpPr/>
            <p:nvPr/>
          </p:nvSpPr>
          <p:spPr>
            <a:xfrm>
              <a:off x="381000" y="1524000"/>
              <a:ext cx="1905000" cy="369332"/>
            </a:xfrm>
            <a:prstGeom prst="rect">
              <a:avLst/>
            </a:prstGeom>
            <a:solidFill>
              <a:schemeClr val="tx1">
                <a:lumMod val="50000"/>
                <a:lumOff val="50000"/>
                <a:alpha val="68000"/>
              </a:schemeClr>
            </a:solidFill>
          </p:spPr>
          <p:txBody>
            <a:bodyPr wrap="square">
              <a:spAutoFit/>
            </a:bodyPr>
            <a:lstStyle/>
            <a:p>
              <a:pPr defTabSz="457200" fontAlgn="base">
                <a:spcBef>
                  <a:spcPct val="0"/>
                </a:spcBef>
                <a:spcAft>
                  <a:spcPct val="0"/>
                </a:spcAft>
              </a:pPr>
              <a:r>
                <a:rPr lang="en-US" altLang="en-US" b="1" dirty="0" err="1" smtClean="0">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Vavilov</a:t>
              </a:r>
              <a:r>
                <a:rPr lang="en-US" altLang="en-US" b="1" dirty="0" smtClean="0">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Ice </a:t>
              </a:r>
              <a:r>
                <a:rPr lang="en-US" altLang="en-US" b="1" dirty="0">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Cap</a:t>
              </a:r>
            </a:p>
          </p:txBody>
        </p:sp>
        <p:sp>
          <p:nvSpPr>
            <p:cNvPr id="22" name="Rectangle 21"/>
            <p:cNvSpPr/>
            <p:nvPr/>
          </p:nvSpPr>
          <p:spPr>
            <a:xfrm>
              <a:off x="470263" y="6211669"/>
              <a:ext cx="8083296" cy="523220"/>
            </a:xfrm>
            <a:prstGeom prst="rect">
              <a:avLst/>
            </a:prstGeom>
          </p:spPr>
          <p:txBody>
            <a:bodyPr wrap="square">
              <a:spAutoFit/>
            </a:bodyPr>
            <a:lstStyle/>
            <a:p>
              <a:pPr algn="ctr">
                <a:spcAft>
                  <a:spcPts val="2400"/>
                </a:spcAft>
              </a:pPr>
              <a:r>
                <a:rPr lang="en-US" sz="2800" dirty="0"/>
                <a:t>Mass </a:t>
              </a:r>
              <a:r>
                <a:rPr lang="en-US" sz="2800" dirty="0" smtClean="0"/>
                <a:t>loss: </a:t>
              </a:r>
              <a:r>
                <a:rPr lang="en-US" sz="2800" dirty="0"/>
                <a:t>-0.84 </a:t>
              </a:r>
              <a:r>
                <a:rPr lang="en-US" sz="2800" dirty="0" smtClean="0"/>
                <a:t>km</a:t>
              </a:r>
              <a:r>
                <a:rPr lang="en-US" sz="2800" baseline="30000" dirty="0" smtClean="0"/>
                <a:t>3</a:t>
              </a:r>
              <a:r>
                <a:rPr lang="en-US" sz="2800" dirty="0" smtClean="0"/>
                <a:t>/</a:t>
              </a:r>
              <a:r>
                <a:rPr lang="en-US" sz="2800" dirty="0" err="1" smtClean="0"/>
                <a:t>yr</a:t>
              </a:r>
              <a:endParaRPr lang="en-US" sz="2800" dirty="0"/>
            </a:p>
          </p:txBody>
        </p:sp>
      </p:grpSp>
    </p:spTree>
    <p:extLst>
      <p:ext uri="{BB962C8B-B14F-4D97-AF65-F5344CB8AC3E}">
        <p14:creationId xmlns:p14="http://schemas.microsoft.com/office/powerpoint/2010/main" val="351083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249"/>
                                          </p:stCondLst>
                                        </p:cTn>
                                        <p:tgtEl>
                                          <p:spTgt spid="7"/>
                                        </p:tgtEl>
                                        <p:attrNameLst>
                                          <p:attrName>style.visibility</p:attrName>
                                        </p:attrNameLst>
                                      </p:cBhvr>
                                      <p:to>
                                        <p:strVal val="visible"/>
                                      </p:to>
                                    </p:set>
                                  </p:childTnLst>
                                </p:cTn>
                              </p:par>
                              <p:par>
                                <p:cTn id="7" presetID="1" presetClass="entr" presetSubtype="0" fill="hold" nodeType="withEffect">
                                  <p:stCondLst>
                                    <p:cond delay="1250"/>
                                  </p:stCondLst>
                                  <p:childTnLst>
                                    <p:set>
                                      <p:cBhvr>
                                        <p:cTn id="8" dur="1" fill="hold">
                                          <p:stCondLst>
                                            <p:cond delay="24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7610</TotalTime>
  <Words>186</Words>
  <Application>Microsoft Office PowerPoint</Application>
  <PresentationFormat>On-screen Show (4:3)</PresentationFormat>
  <Paragraphs>49</Paragraphs>
  <Slides>10</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MS PGothic</vt:lpstr>
      <vt:lpstr>MS PGothic</vt:lpstr>
      <vt:lpstr>Arial</vt:lpstr>
      <vt:lpstr>Arial Narrow Bold</vt:lpstr>
      <vt:lpstr>Calibri</vt:lpstr>
      <vt:lpstr>Helvetica</vt:lpstr>
      <vt:lpstr>Source Sans Pro Semibold</vt:lpstr>
      <vt:lpstr>Times New Roman</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Production Status</dc:title>
  <dc:creator>Paul J Morin</dc:creator>
  <cp:lastModifiedBy>Laurier, Fabien Jean Georges</cp:lastModifiedBy>
  <cp:revision>84</cp:revision>
  <dcterms:created xsi:type="dcterms:W3CDTF">2015-11-30T21:07:33Z</dcterms:created>
  <dcterms:modified xsi:type="dcterms:W3CDTF">2017-01-30T20:46:35Z</dcterms:modified>
</cp:coreProperties>
</file>